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93" r:id="rId2"/>
    <p:sldId id="296" r:id="rId3"/>
    <p:sldId id="285" r:id="rId4"/>
    <p:sldId id="321" r:id="rId5"/>
    <p:sldId id="297" r:id="rId6"/>
    <p:sldId id="263" r:id="rId7"/>
    <p:sldId id="264" r:id="rId8"/>
    <p:sldId id="265" r:id="rId9"/>
    <p:sldId id="260" r:id="rId10"/>
    <p:sldId id="266" r:id="rId11"/>
    <p:sldId id="267" r:id="rId12"/>
    <p:sldId id="269" r:id="rId13"/>
    <p:sldId id="270" r:id="rId14"/>
    <p:sldId id="271" r:id="rId15"/>
    <p:sldId id="299" r:id="rId16"/>
    <p:sldId id="298" r:id="rId17"/>
    <p:sldId id="300" r:id="rId18"/>
    <p:sldId id="301" r:id="rId19"/>
    <p:sldId id="302" r:id="rId20"/>
    <p:sldId id="303" r:id="rId21"/>
    <p:sldId id="304" r:id="rId22"/>
    <p:sldId id="305" r:id="rId23"/>
    <p:sldId id="306" r:id="rId24"/>
    <p:sldId id="307" r:id="rId25"/>
    <p:sldId id="308" r:id="rId26"/>
    <p:sldId id="314" r:id="rId27"/>
    <p:sldId id="313" r:id="rId28"/>
    <p:sldId id="312" r:id="rId29"/>
    <p:sldId id="310" r:id="rId30"/>
    <p:sldId id="309" r:id="rId31"/>
    <p:sldId id="316" r:id="rId32"/>
    <p:sldId id="317" r:id="rId33"/>
    <p:sldId id="318" r:id="rId34"/>
    <p:sldId id="320"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8" autoAdjust="0"/>
    <p:restoredTop sz="43101" autoAdjust="0"/>
  </p:normalViewPr>
  <p:slideViewPr>
    <p:cSldViewPr snapToGrid="0">
      <p:cViewPr varScale="1">
        <p:scale>
          <a:sx n="20" d="100"/>
          <a:sy n="20" d="100"/>
        </p:scale>
        <p:origin x="1906" y="2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spc="0" baseline="0">
                <a:solidFill>
                  <a:schemeClr val="accent4">
                    <a:lumMod val="50000"/>
                  </a:schemeClr>
                </a:solidFill>
                <a:latin typeface="+mn-lt"/>
                <a:ea typeface="+mn-ea"/>
                <a:cs typeface="+mn-cs"/>
              </a:defRPr>
            </a:pPr>
            <a:r>
              <a:rPr lang="ka-GE" b="1">
                <a:solidFill>
                  <a:schemeClr val="accent4">
                    <a:lumMod val="50000"/>
                  </a:schemeClr>
                </a:solidFill>
              </a:rPr>
              <a:t>საფს-ში დიაგნოზების მიხედვით განაწილება</a:t>
            </a:r>
            <a:endParaRPr lang="en-GB" b="1">
              <a:solidFill>
                <a:schemeClr val="accent4">
                  <a:lumMod val="50000"/>
                </a:schemeClr>
              </a:solidFill>
            </a:endParaRPr>
          </a:p>
        </c:rich>
      </c:tx>
      <c:overlay val="0"/>
      <c:spPr>
        <a:noFill/>
        <a:ln>
          <a:noFill/>
        </a:ln>
        <a:effectLst/>
      </c:spPr>
      <c:txPr>
        <a:bodyPr rot="0" spcFirstLastPara="1" vertOverflow="ellipsis" vert="horz" wrap="square" anchor="ctr" anchorCtr="1"/>
        <a:lstStyle/>
        <a:p>
          <a:pPr>
            <a:defRPr sz="2160" b="1" i="0" u="none" strike="noStrike" kern="1200" spc="0" baseline="0">
              <a:solidFill>
                <a:schemeClr val="accent4">
                  <a:lumMod val="50000"/>
                </a:schemeClr>
              </a:solidFill>
              <a:latin typeface="+mn-lt"/>
              <a:ea typeface="+mn-ea"/>
              <a:cs typeface="+mn-cs"/>
            </a:defRPr>
          </a:pPr>
          <a:endParaRPr lang="ka-GE"/>
        </a:p>
      </c:txPr>
    </c:title>
    <c:autoTitleDeleted val="0"/>
    <c:plotArea>
      <c:layout/>
      <c:barChart>
        <c:barDir val="col"/>
        <c:grouping val="stacked"/>
        <c:varyColors val="0"/>
        <c:ser>
          <c:idx val="0"/>
          <c:order val="0"/>
          <c:tx>
            <c:strRef>
              <c:f>Sheet7!$B$1</c:f>
              <c:strCache>
                <c:ptCount val="1"/>
                <c:pt idx="0">
                  <c:v>F00-F09</c:v>
                </c:pt>
              </c:strCache>
            </c:strRef>
          </c:tx>
          <c:spPr>
            <a:solidFill>
              <a:schemeClr val="accent6"/>
            </a:solidFill>
            <a:ln>
              <a:noFill/>
            </a:ln>
            <a:effectLst/>
          </c:spPr>
          <c:invertIfNegative val="0"/>
          <c:cat>
            <c:strRef>
              <c:f>Sheet7!$A$2:$A$15</c:f>
              <c:strCache>
                <c:ptCount val="14"/>
                <c:pt idx="0">
                  <c:v>ხონი</c:v>
                </c:pt>
                <c:pt idx="1">
                  <c:v>გლდანი</c:v>
                </c:pt>
                <c:pt idx="2">
                  <c:v>ზუგდიდი</c:v>
                </c:pt>
                <c:pt idx="3">
                  <c:v>მცხეთა</c:v>
                </c:pt>
                <c:pt idx="4">
                  <c:v>ქუთაისი</c:v>
                </c:pt>
                <c:pt idx="5">
                  <c:v>ბათუმი</c:v>
                </c:pt>
                <c:pt idx="6">
                  <c:v>ახალციხე</c:v>
                </c:pt>
                <c:pt idx="7">
                  <c:v>ლანჩხუთი (ნევრონი)</c:v>
                </c:pt>
                <c:pt idx="8">
                  <c:v>სენაკი</c:v>
                </c:pt>
                <c:pt idx="9">
                  <c:v>თელავი</c:v>
                </c:pt>
                <c:pt idx="10">
                  <c:v>რუსთავი</c:v>
                </c:pt>
                <c:pt idx="11">
                  <c:v>გორი</c:v>
                </c:pt>
                <c:pt idx="12">
                  <c:v>დუშეთი</c:v>
                </c:pt>
                <c:pt idx="13">
                  <c:v>ქავთარაძე</c:v>
                </c:pt>
              </c:strCache>
            </c:strRef>
          </c:cat>
          <c:val>
            <c:numRef>
              <c:f>Sheet7!$B$2:$B$15</c:f>
              <c:numCache>
                <c:formatCode>General</c:formatCode>
                <c:ptCount val="14"/>
                <c:pt idx="0">
                  <c:v>138</c:v>
                </c:pt>
                <c:pt idx="1">
                  <c:v>824</c:v>
                </c:pt>
                <c:pt idx="2">
                  <c:v>376</c:v>
                </c:pt>
                <c:pt idx="3">
                  <c:v>117</c:v>
                </c:pt>
                <c:pt idx="4">
                  <c:v>1340</c:v>
                </c:pt>
                <c:pt idx="5">
                  <c:v>1571</c:v>
                </c:pt>
                <c:pt idx="6">
                  <c:v>528</c:v>
                </c:pt>
                <c:pt idx="7">
                  <c:v>215</c:v>
                </c:pt>
                <c:pt idx="8">
                  <c:v>519</c:v>
                </c:pt>
                <c:pt idx="9">
                  <c:v>595</c:v>
                </c:pt>
                <c:pt idx="10">
                  <c:v>715</c:v>
                </c:pt>
                <c:pt idx="11">
                  <c:v>490</c:v>
                </c:pt>
                <c:pt idx="12">
                  <c:v>36</c:v>
                </c:pt>
                <c:pt idx="13">
                  <c:v>1788</c:v>
                </c:pt>
              </c:numCache>
            </c:numRef>
          </c:val>
          <c:extLst>
            <c:ext xmlns:c16="http://schemas.microsoft.com/office/drawing/2014/chart" uri="{C3380CC4-5D6E-409C-BE32-E72D297353CC}">
              <c16:uniqueId val="{00000000-A718-463A-B087-CEE66A1BE9CA}"/>
            </c:ext>
          </c:extLst>
        </c:ser>
        <c:ser>
          <c:idx val="1"/>
          <c:order val="1"/>
          <c:tx>
            <c:strRef>
              <c:f>Sheet7!$C$1</c:f>
              <c:strCache>
                <c:ptCount val="1"/>
                <c:pt idx="0">
                  <c:v>F20-F29</c:v>
                </c:pt>
              </c:strCache>
            </c:strRef>
          </c:tx>
          <c:spPr>
            <a:solidFill>
              <a:schemeClr val="accent5"/>
            </a:solidFill>
            <a:ln>
              <a:noFill/>
            </a:ln>
            <a:effectLst/>
          </c:spPr>
          <c:invertIfNegative val="0"/>
          <c:cat>
            <c:strRef>
              <c:f>Sheet7!$A$2:$A$15</c:f>
              <c:strCache>
                <c:ptCount val="14"/>
                <c:pt idx="0">
                  <c:v>ხონი</c:v>
                </c:pt>
                <c:pt idx="1">
                  <c:v>გლდანი</c:v>
                </c:pt>
                <c:pt idx="2">
                  <c:v>ზუგდიდი</c:v>
                </c:pt>
                <c:pt idx="3">
                  <c:v>მცხეთა</c:v>
                </c:pt>
                <c:pt idx="4">
                  <c:v>ქუთაისი</c:v>
                </c:pt>
                <c:pt idx="5">
                  <c:v>ბათუმი</c:v>
                </c:pt>
                <c:pt idx="6">
                  <c:v>ახალციხე</c:v>
                </c:pt>
                <c:pt idx="7">
                  <c:v>ლანჩხუთი (ნევრონი)</c:v>
                </c:pt>
                <c:pt idx="8">
                  <c:v>სენაკი</c:v>
                </c:pt>
                <c:pt idx="9">
                  <c:v>თელავი</c:v>
                </c:pt>
                <c:pt idx="10">
                  <c:v>რუსთავი</c:v>
                </c:pt>
                <c:pt idx="11">
                  <c:v>გორი</c:v>
                </c:pt>
                <c:pt idx="12">
                  <c:v>დუშეთი</c:v>
                </c:pt>
                <c:pt idx="13">
                  <c:v>ქავთარაძე</c:v>
                </c:pt>
              </c:strCache>
            </c:strRef>
          </c:cat>
          <c:val>
            <c:numRef>
              <c:f>Sheet7!$C$2:$C$15</c:f>
              <c:numCache>
                <c:formatCode>General</c:formatCode>
                <c:ptCount val="14"/>
                <c:pt idx="0">
                  <c:v>400</c:v>
                </c:pt>
                <c:pt idx="1">
                  <c:v>1219</c:v>
                </c:pt>
                <c:pt idx="2">
                  <c:v>1720</c:v>
                </c:pt>
                <c:pt idx="3">
                  <c:v>251</c:v>
                </c:pt>
                <c:pt idx="4">
                  <c:v>4459</c:v>
                </c:pt>
                <c:pt idx="5">
                  <c:v>2172</c:v>
                </c:pt>
                <c:pt idx="6">
                  <c:v>570</c:v>
                </c:pt>
                <c:pt idx="7">
                  <c:v>562</c:v>
                </c:pt>
                <c:pt idx="8">
                  <c:v>932</c:v>
                </c:pt>
                <c:pt idx="9">
                  <c:v>1180</c:v>
                </c:pt>
                <c:pt idx="10">
                  <c:v>1173</c:v>
                </c:pt>
                <c:pt idx="11">
                  <c:v>861</c:v>
                </c:pt>
                <c:pt idx="12">
                  <c:v>60</c:v>
                </c:pt>
                <c:pt idx="13">
                  <c:v>3630</c:v>
                </c:pt>
              </c:numCache>
            </c:numRef>
          </c:val>
          <c:extLst>
            <c:ext xmlns:c16="http://schemas.microsoft.com/office/drawing/2014/chart" uri="{C3380CC4-5D6E-409C-BE32-E72D297353CC}">
              <c16:uniqueId val="{00000001-A718-463A-B087-CEE66A1BE9CA}"/>
            </c:ext>
          </c:extLst>
        </c:ser>
        <c:ser>
          <c:idx val="2"/>
          <c:order val="2"/>
          <c:tx>
            <c:strRef>
              <c:f>Sheet7!$D$1</c:f>
              <c:strCache>
                <c:ptCount val="1"/>
                <c:pt idx="0">
                  <c:v>F30-39</c:v>
                </c:pt>
              </c:strCache>
            </c:strRef>
          </c:tx>
          <c:spPr>
            <a:solidFill>
              <a:srgbClr val="FFFF00"/>
            </a:solidFill>
            <a:ln>
              <a:noFill/>
            </a:ln>
            <a:effectLst/>
          </c:spPr>
          <c:invertIfNegative val="0"/>
          <c:cat>
            <c:strRef>
              <c:f>Sheet7!$A$2:$A$15</c:f>
              <c:strCache>
                <c:ptCount val="14"/>
                <c:pt idx="0">
                  <c:v>ხონი</c:v>
                </c:pt>
                <c:pt idx="1">
                  <c:v>გლდანი</c:v>
                </c:pt>
                <c:pt idx="2">
                  <c:v>ზუგდიდი</c:v>
                </c:pt>
                <c:pt idx="3">
                  <c:v>მცხეთა</c:v>
                </c:pt>
                <c:pt idx="4">
                  <c:v>ქუთაისი</c:v>
                </c:pt>
                <c:pt idx="5">
                  <c:v>ბათუმი</c:v>
                </c:pt>
                <c:pt idx="6">
                  <c:v>ახალციხე</c:v>
                </c:pt>
                <c:pt idx="7">
                  <c:v>ლანჩხუთი (ნევრონი)</c:v>
                </c:pt>
                <c:pt idx="8">
                  <c:v>სენაკი</c:v>
                </c:pt>
                <c:pt idx="9">
                  <c:v>თელავი</c:v>
                </c:pt>
                <c:pt idx="10">
                  <c:v>რუსთავი</c:v>
                </c:pt>
                <c:pt idx="11">
                  <c:v>გორი</c:v>
                </c:pt>
                <c:pt idx="12">
                  <c:v>დუშეთი</c:v>
                </c:pt>
                <c:pt idx="13">
                  <c:v>ქავთარაძე</c:v>
                </c:pt>
              </c:strCache>
            </c:strRef>
          </c:cat>
          <c:val>
            <c:numRef>
              <c:f>Sheet7!$D$2:$D$15</c:f>
              <c:numCache>
                <c:formatCode>General</c:formatCode>
                <c:ptCount val="14"/>
                <c:pt idx="0">
                  <c:v>26</c:v>
                </c:pt>
                <c:pt idx="1">
                  <c:v>119</c:v>
                </c:pt>
                <c:pt idx="2">
                  <c:v>543</c:v>
                </c:pt>
                <c:pt idx="3">
                  <c:v>40</c:v>
                </c:pt>
                <c:pt idx="4">
                  <c:v>872</c:v>
                </c:pt>
                <c:pt idx="5">
                  <c:v>596</c:v>
                </c:pt>
                <c:pt idx="6">
                  <c:v>117</c:v>
                </c:pt>
                <c:pt idx="7">
                  <c:v>17</c:v>
                </c:pt>
                <c:pt idx="8">
                  <c:v>505</c:v>
                </c:pt>
                <c:pt idx="9">
                  <c:v>202</c:v>
                </c:pt>
                <c:pt idx="10">
                  <c:v>341</c:v>
                </c:pt>
                <c:pt idx="11">
                  <c:v>313</c:v>
                </c:pt>
                <c:pt idx="12">
                  <c:v>7</c:v>
                </c:pt>
                <c:pt idx="13">
                  <c:v>466</c:v>
                </c:pt>
              </c:numCache>
            </c:numRef>
          </c:val>
          <c:extLst>
            <c:ext xmlns:c16="http://schemas.microsoft.com/office/drawing/2014/chart" uri="{C3380CC4-5D6E-409C-BE32-E72D297353CC}">
              <c16:uniqueId val="{00000002-A718-463A-B087-CEE66A1BE9CA}"/>
            </c:ext>
          </c:extLst>
        </c:ser>
        <c:ser>
          <c:idx val="3"/>
          <c:order val="3"/>
          <c:tx>
            <c:strRef>
              <c:f>Sheet7!$E$1</c:f>
              <c:strCache>
                <c:ptCount val="1"/>
                <c:pt idx="0">
                  <c:v>F 43</c:v>
                </c:pt>
              </c:strCache>
            </c:strRef>
          </c:tx>
          <c:spPr>
            <a:solidFill>
              <a:schemeClr val="accent6">
                <a:lumMod val="60000"/>
              </a:schemeClr>
            </a:solidFill>
            <a:ln>
              <a:noFill/>
            </a:ln>
            <a:effectLst/>
          </c:spPr>
          <c:invertIfNegative val="0"/>
          <c:cat>
            <c:strRef>
              <c:f>Sheet7!$A$2:$A$15</c:f>
              <c:strCache>
                <c:ptCount val="14"/>
                <c:pt idx="0">
                  <c:v>ხონი</c:v>
                </c:pt>
                <c:pt idx="1">
                  <c:v>გლდანი</c:v>
                </c:pt>
                <c:pt idx="2">
                  <c:v>ზუგდიდი</c:v>
                </c:pt>
                <c:pt idx="3">
                  <c:v>მცხეთა</c:v>
                </c:pt>
                <c:pt idx="4">
                  <c:v>ქუთაისი</c:v>
                </c:pt>
                <c:pt idx="5">
                  <c:v>ბათუმი</c:v>
                </c:pt>
                <c:pt idx="6">
                  <c:v>ახალციხე</c:v>
                </c:pt>
                <c:pt idx="7">
                  <c:v>ლანჩხუთი (ნევრონი)</c:v>
                </c:pt>
                <c:pt idx="8">
                  <c:v>სენაკი</c:v>
                </c:pt>
                <c:pt idx="9">
                  <c:v>თელავი</c:v>
                </c:pt>
                <c:pt idx="10">
                  <c:v>რუსთავი</c:v>
                </c:pt>
                <c:pt idx="11">
                  <c:v>გორი</c:v>
                </c:pt>
                <c:pt idx="12">
                  <c:v>დუშეთი</c:v>
                </c:pt>
                <c:pt idx="13">
                  <c:v>ქავთარაძე</c:v>
                </c:pt>
              </c:strCache>
            </c:strRef>
          </c:cat>
          <c:val>
            <c:numRef>
              <c:f>Sheet7!$E$2:$E$15</c:f>
              <c:numCache>
                <c:formatCode>General</c:formatCode>
                <c:ptCount val="14"/>
                <c:pt idx="13">
                  <c:v>11</c:v>
                </c:pt>
              </c:numCache>
            </c:numRef>
          </c:val>
          <c:extLst>
            <c:ext xmlns:c16="http://schemas.microsoft.com/office/drawing/2014/chart" uri="{C3380CC4-5D6E-409C-BE32-E72D297353CC}">
              <c16:uniqueId val="{00000003-A718-463A-B087-CEE66A1BE9CA}"/>
            </c:ext>
          </c:extLst>
        </c:ser>
        <c:ser>
          <c:idx val="4"/>
          <c:order val="4"/>
          <c:tx>
            <c:strRef>
              <c:f>Sheet7!$F$1</c:f>
              <c:strCache>
                <c:ptCount val="1"/>
                <c:pt idx="0">
                  <c:v>F40-49</c:v>
                </c:pt>
              </c:strCache>
            </c:strRef>
          </c:tx>
          <c:spPr>
            <a:solidFill>
              <a:schemeClr val="accent5">
                <a:lumMod val="60000"/>
              </a:schemeClr>
            </a:solidFill>
            <a:ln>
              <a:noFill/>
            </a:ln>
            <a:effectLst/>
          </c:spPr>
          <c:invertIfNegative val="0"/>
          <c:cat>
            <c:strRef>
              <c:f>Sheet7!$A$2:$A$15</c:f>
              <c:strCache>
                <c:ptCount val="14"/>
                <c:pt idx="0">
                  <c:v>ხონი</c:v>
                </c:pt>
                <c:pt idx="1">
                  <c:v>გლდანი</c:v>
                </c:pt>
                <c:pt idx="2">
                  <c:v>ზუგდიდი</c:v>
                </c:pt>
                <c:pt idx="3">
                  <c:v>მცხეთა</c:v>
                </c:pt>
                <c:pt idx="4">
                  <c:v>ქუთაისი</c:v>
                </c:pt>
                <c:pt idx="5">
                  <c:v>ბათუმი</c:v>
                </c:pt>
                <c:pt idx="6">
                  <c:v>ახალციხე</c:v>
                </c:pt>
                <c:pt idx="7">
                  <c:v>ლანჩხუთი (ნევრონი)</c:v>
                </c:pt>
                <c:pt idx="8">
                  <c:v>სენაკი</c:v>
                </c:pt>
                <c:pt idx="9">
                  <c:v>თელავი</c:v>
                </c:pt>
                <c:pt idx="10">
                  <c:v>რუსთავი</c:v>
                </c:pt>
                <c:pt idx="11">
                  <c:v>გორი</c:v>
                </c:pt>
                <c:pt idx="12">
                  <c:v>დუშეთი</c:v>
                </c:pt>
                <c:pt idx="13">
                  <c:v>ქავთარაძე</c:v>
                </c:pt>
              </c:strCache>
            </c:strRef>
          </c:cat>
          <c:val>
            <c:numRef>
              <c:f>Sheet7!$F$2:$F$15</c:f>
              <c:numCache>
                <c:formatCode>General</c:formatCode>
                <c:ptCount val="14"/>
                <c:pt idx="0">
                  <c:v>4</c:v>
                </c:pt>
                <c:pt idx="1">
                  <c:v>31</c:v>
                </c:pt>
                <c:pt idx="2">
                  <c:v>540</c:v>
                </c:pt>
                <c:pt idx="3">
                  <c:v>17</c:v>
                </c:pt>
              </c:numCache>
            </c:numRef>
          </c:val>
          <c:extLst>
            <c:ext xmlns:c16="http://schemas.microsoft.com/office/drawing/2014/chart" uri="{C3380CC4-5D6E-409C-BE32-E72D297353CC}">
              <c16:uniqueId val="{00000004-A718-463A-B087-CEE66A1BE9CA}"/>
            </c:ext>
          </c:extLst>
        </c:ser>
        <c:ser>
          <c:idx val="5"/>
          <c:order val="5"/>
          <c:tx>
            <c:strRef>
              <c:f>Sheet7!$G$1</c:f>
              <c:strCache>
                <c:ptCount val="1"/>
                <c:pt idx="0">
                  <c:v>F60-69</c:v>
                </c:pt>
              </c:strCache>
            </c:strRef>
          </c:tx>
          <c:spPr>
            <a:solidFill>
              <a:schemeClr val="accent4">
                <a:lumMod val="60000"/>
              </a:schemeClr>
            </a:solidFill>
            <a:ln>
              <a:noFill/>
            </a:ln>
            <a:effectLst/>
          </c:spPr>
          <c:invertIfNegative val="0"/>
          <c:cat>
            <c:strRef>
              <c:f>Sheet7!$A$2:$A$15</c:f>
              <c:strCache>
                <c:ptCount val="14"/>
                <c:pt idx="0">
                  <c:v>ხონი</c:v>
                </c:pt>
                <c:pt idx="1">
                  <c:v>გლდანი</c:v>
                </c:pt>
                <c:pt idx="2">
                  <c:v>ზუგდიდი</c:v>
                </c:pt>
                <c:pt idx="3">
                  <c:v>მცხეთა</c:v>
                </c:pt>
                <c:pt idx="4">
                  <c:v>ქუთაისი</c:v>
                </c:pt>
                <c:pt idx="5">
                  <c:v>ბათუმი</c:v>
                </c:pt>
                <c:pt idx="6">
                  <c:v>ახალციხე</c:v>
                </c:pt>
                <c:pt idx="7">
                  <c:v>ლანჩხუთი (ნევრონი)</c:v>
                </c:pt>
                <c:pt idx="8">
                  <c:v>სენაკი</c:v>
                </c:pt>
                <c:pt idx="9">
                  <c:v>თელავი</c:v>
                </c:pt>
                <c:pt idx="10">
                  <c:v>რუსთავი</c:v>
                </c:pt>
                <c:pt idx="11">
                  <c:v>გორი</c:v>
                </c:pt>
                <c:pt idx="12">
                  <c:v>დუშეთი</c:v>
                </c:pt>
                <c:pt idx="13">
                  <c:v>ქავთარაძე</c:v>
                </c:pt>
              </c:strCache>
            </c:strRef>
          </c:cat>
          <c:val>
            <c:numRef>
              <c:f>Sheet7!$G$2:$G$15</c:f>
              <c:numCache>
                <c:formatCode>General</c:formatCode>
                <c:ptCount val="14"/>
                <c:pt idx="0">
                  <c:v>2</c:v>
                </c:pt>
                <c:pt idx="1">
                  <c:v>20</c:v>
                </c:pt>
                <c:pt idx="2">
                  <c:v>0</c:v>
                </c:pt>
                <c:pt idx="3">
                  <c:v>0</c:v>
                </c:pt>
              </c:numCache>
            </c:numRef>
          </c:val>
          <c:extLst>
            <c:ext xmlns:c16="http://schemas.microsoft.com/office/drawing/2014/chart" uri="{C3380CC4-5D6E-409C-BE32-E72D297353CC}">
              <c16:uniqueId val="{00000005-A718-463A-B087-CEE66A1BE9CA}"/>
            </c:ext>
          </c:extLst>
        </c:ser>
        <c:ser>
          <c:idx val="6"/>
          <c:order val="6"/>
          <c:tx>
            <c:strRef>
              <c:f>Sheet7!$H$1</c:f>
              <c:strCache>
                <c:ptCount val="1"/>
                <c:pt idx="0">
                  <c:v>F70-79</c:v>
                </c:pt>
              </c:strCache>
            </c:strRef>
          </c:tx>
          <c:spPr>
            <a:solidFill>
              <a:srgbClr val="0070C0"/>
            </a:solidFill>
            <a:ln>
              <a:noFill/>
            </a:ln>
            <a:effectLst/>
          </c:spPr>
          <c:invertIfNegative val="0"/>
          <c:cat>
            <c:strRef>
              <c:f>Sheet7!$A$2:$A$15</c:f>
              <c:strCache>
                <c:ptCount val="14"/>
                <c:pt idx="0">
                  <c:v>ხონი</c:v>
                </c:pt>
                <c:pt idx="1">
                  <c:v>გლდანი</c:v>
                </c:pt>
                <c:pt idx="2">
                  <c:v>ზუგდიდი</c:v>
                </c:pt>
                <c:pt idx="3">
                  <c:v>მცხეთა</c:v>
                </c:pt>
                <c:pt idx="4">
                  <c:v>ქუთაისი</c:v>
                </c:pt>
                <c:pt idx="5">
                  <c:v>ბათუმი</c:v>
                </c:pt>
                <c:pt idx="6">
                  <c:v>ახალციხე</c:v>
                </c:pt>
                <c:pt idx="7">
                  <c:v>ლანჩხუთი (ნევრონი)</c:v>
                </c:pt>
                <c:pt idx="8">
                  <c:v>სენაკი</c:v>
                </c:pt>
                <c:pt idx="9">
                  <c:v>თელავი</c:v>
                </c:pt>
                <c:pt idx="10">
                  <c:v>რუსთავი</c:v>
                </c:pt>
                <c:pt idx="11">
                  <c:v>გორი</c:v>
                </c:pt>
                <c:pt idx="12">
                  <c:v>დუშეთი</c:v>
                </c:pt>
                <c:pt idx="13">
                  <c:v>ქავთარაძე</c:v>
                </c:pt>
              </c:strCache>
            </c:strRef>
          </c:cat>
          <c:val>
            <c:numRef>
              <c:f>Sheet7!$H$2:$H$15</c:f>
              <c:numCache>
                <c:formatCode>General</c:formatCode>
                <c:ptCount val="14"/>
                <c:pt idx="0">
                  <c:v>63</c:v>
                </c:pt>
                <c:pt idx="1">
                  <c:v>863</c:v>
                </c:pt>
                <c:pt idx="2">
                  <c:v>1268</c:v>
                </c:pt>
                <c:pt idx="3">
                  <c:v>341</c:v>
                </c:pt>
                <c:pt idx="4">
                  <c:v>3194</c:v>
                </c:pt>
                <c:pt idx="5">
                  <c:v>2299</c:v>
                </c:pt>
                <c:pt idx="6">
                  <c:v>970</c:v>
                </c:pt>
                <c:pt idx="7">
                  <c:v>244</c:v>
                </c:pt>
                <c:pt idx="8">
                  <c:v>957</c:v>
                </c:pt>
                <c:pt idx="9">
                  <c:v>1223</c:v>
                </c:pt>
                <c:pt idx="10">
                  <c:v>1247</c:v>
                </c:pt>
                <c:pt idx="11">
                  <c:v>784</c:v>
                </c:pt>
                <c:pt idx="12">
                  <c:v>79</c:v>
                </c:pt>
                <c:pt idx="13">
                  <c:v>2530</c:v>
                </c:pt>
              </c:numCache>
            </c:numRef>
          </c:val>
          <c:extLst>
            <c:ext xmlns:c16="http://schemas.microsoft.com/office/drawing/2014/chart" uri="{C3380CC4-5D6E-409C-BE32-E72D297353CC}">
              <c16:uniqueId val="{00000006-A718-463A-B087-CEE66A1BE9CA}"/>
            </c:ext>
          </c:extLst>
        </c:ser>
        <c:ser>
          <c:idx val="7"/>
          <c:order val="7"/>
          <c:tx>
            <c:strRef>
              <c:f>Sheet7!$I$1</c:f>
              <c:strCache>
                <c:ptCount val="1"/>
                <c:pt idx="0">
                  <c:v>F80-89</c:v>
                </c:pt>
              </c:strCache>
            </c:strRef>
          </c:tx>
          <c:spPr>
            <a:solidFill>
              <a:schemeClr val="accent1">
                <a:lumMod val="75000"/>
              </a:schemeClr>
            </a:solidFill>
            <a:ln>
              <a:noFill/>
            </a:ln>
            <a:effectLst/>
          </c:spPr>
          <c:invertIfNegative val="0"/>
          <c:cat>
            <c:strRef>
              <c:f>Sheet7!$A$2:$A$15</c:f>
              <c:strCache>
                <c:ptCount val="14"/>
                <c:pt idx="0">
                  <c:v>ხონი</c:v>
                </c:pt>
                <c:pt idx="1">
                  <c:v>გლდანი</c:v>
                </c:pt>
                <c:pt idx="2">
                  <c:v>ზუგდიდი</c:v>
                </c:pt>
                <c:pt idx="3">
                  <c:v>მცხეთა</c:v>
                </c:pt>
                <c:pt idx="4">
                  <c:v>ქუთაისი</c:v>
                </c:pt>
                <c:pt idx="5">
                  <c:v>ბათუმი</c:v>
                </c:pt>
                <c:pt idx="6">
                  <c:v>ახალციხე</c:v>
                </c:pt>
                <c:pt idx="7">
                  <c:v>ლანჩხუთი (ნევრონი)</c:v>
                </c:pt>
                <c:pt idx="8">
                  <c:v>სენაკი</c:v>
                </c:pt>
                <c:pt idx="9">
                  <c:v>თელავი</c:v>
                </c:pt>
                <c:pt idx="10">
                  <c:v>რუსთავი</c:v>
                </c:pt>
                <c:pt idx="11">
                  <c:v>გორი</c:v>
                </c:pt>
                <c:pt idx="12">
                  <c:v>დუშეთი</c:v>
                </c:pt>
                <c:pt idx="13">
                  <c:v>ქავთარაძე</c:v>
                </c:pt>
              </c:strCache>
            </c:strRef>
          </c:cat>
          <c:val>
            <c:numRef>
              <c:f>Sheet7!$I$2:$I$15</c:f>
              <c:numCache>
                <c:formatCode>General</c:formatCode>
                <c:ptCount val="14"/>
                <c:pt idx="0">
                  <c:v>2</c:v>
                </c:pt>
                <c:pt idx="1">
                  <c:v>5</c:v>
                </c:pt>
                <c:pt idx="2">
                  <c:v>14</c:v>
                </c:pt>
                <c:pt idx="3">
                  <c:v>5</c:v>
                </c:pt>
                <c:pt idx="4">
                  <c:v>3</c:v>
                </c:pt>
                <c:pt idx="5">
                  <c:v>215</c:v>
                </c:pt>
                <c:pt idx="6">
                  <c:v>0</c:v>
                </c:pt>
                <c:pt idx="7">
                  <c:v>0</c:v>
                </c:pt>
                <c:pt idx="8">
                  <c:v>0</c:v>
                </c:pt>
                <c:pt idx="9">
                  <c:v>1</c:v>
                </c:pt>
                <c:pt idx="10">
                  <c:v>2</c:v>
                </c:pt>
                <c:pt idx="11">
                  <c:v>12</c:v>
                </c:pt>
                <c:pt idx="12">
                  <c:v>0</c:v>
                </c:pt>
                <c:pt idx="13">
                  <c:v>38</c:v>
                </c:pt>
              </c:numCache>
            </c:numRef>
          </c:val>
          <c:extLst>
            <c:ext xmlns:c16="http://schemas.microsoft.com/office/drawing/2014/chart" uri="{C3380CC4-5D6E-409C-BE32-E72D297353CC}">
              <c16:uniqueId val="{00000007-A718-463A-B087-CEE66A1BE9CA}"/>
            </c:ext>
          </c:extLst>
        </c:ser>
        <c:ser>
          <c:idx val="8"/>
          <c:order val="8"/>
          <c:tx>
            <c:strRef>
              <c:f>Sheet7!$J$1</c:f>
              <c:strCache>
                <c:ptCount val="1"/>
                <c:pt idx="0">
                  <c:v>F90-98</c:v>
                </c:pt>
              </c:strCache>
            </c:strRef>
          </c:tx>
          <c:spPr>
            <a:solidFill>
              <a:srgbClr val="FF0000"/>
            </a:solidFill>
            <a:ln>
              <a:noFill/>
            </a:ln>
            <a:effectLst/>
          </c:spPr>
          <c:invertIfNegative val="0"/>
          <c:cat>
            <c:strRef>
              <c:f>Sheet7!$A$2:$A$15</c:f>
              <c:strCache>
                <c:ptCount val="14"/>
                <c:pt idx="0">
                  <c:v>ხონი</c:v>
                </c:pt>
                <c:pt idx="1">
                  <c:v>გლდანი</c:v>
                </c:pt>
                <c:pt idx="2">
                  <c:v>ზუგდიდი</c:v>
                </c:pt>
                <c:pt idx="3">
                  <c:v>მცხეთა</c:v>
                </c:pt>
                <c:pt idx="4">
                  <c:v>ქუთაისი</c:v>
                </c:pt>
                <c:pt idx="5">
                  <c:v>ბათუმი</c:v>
                </c:pt>
                <c:pt idx="6">
                  <c:v>ახალციხე</c:v>
                </c:pt>
                <c:pt idx="7">
                  <c:v>ლანჩხუთი (ნევრონი)</c:v>
                </c:pt>
                <c:pt idx="8">
                  <c:v>სენაკი</c:v>
                </c:pt>
                <c:pt idx="9">
                  <c:v>თელავი</c:v>
                </c:pt>
                <c:pt idx="10">
                  <c:v>რუსთავი</c:v>
                </c:pt>
                <c:pt idx="11">
                  <c:v>გორი</c:v>
                </c:pt>
                <c:pt idx="12">
                  <c:v>დუშეთი</c:v>
                </c:pt>
                <c:pt idx="13">
                  <c:v>ქავთარაძე</c:v>
                </c:pt>
              </c:strCache>
            </c:strRef>
          </c:cat>
          <c:val>
            <c:numRef>
              <c:f>Sheet7!$J$2:$J$15</c:f>
              <c:numCache>
                <c:formatCode>General</c:formatCode>
                <c:ptCount val="14"/>
                <c:pt idx="0">
                  <c:v>0</c:v>
                </c:pt>
                <c:pt idx="1">
                  <c:v>14</c:v>
                </c:pt>
                <c:pt idx="2">
                  <c:v>10</c:v>
                </c:pt>
                <c:pt idx="3">
                  <c:v>9</c:v>
                </c:pt>
                <c:pt idx="4">
                  <c:v>66</c:v>
                </c:pt>
                <c:pt idx="5">
                  <c:v>246</c:v>
                </c:pt>
                <c:pt idx="6">
                  <c:v>16</c:v>
                </c:pt>
                <c:pt idx="7">
                  <c:v>5</c:v>
                </c:pt>
                <c:pt idx="8">
                  <c:v>0</c:v>
                </c:pt>
                <c:pt idx="9">
                  <c:v>138</c:v>
                </c:pt>
                <c:pt idx="10">
                  <c:v>37</c:v>
                </c:pt>
                <c:pt idx="11">
                  <c:v>20</c:v>
                </c:pt>
                <c:pt idx="12">
                  <c:v>0</c:v>
                </c:pt>
                <c:pt idx="13">
                  <c:v>68</c:v>
                </c:pt>
              </c:numCache>
            </c:numRef>
          </c:val>
          <c:extLst>
            <c:ext xmlns:c16="http://schemas.microsoft.com/office/drawing/2014/chart" uri="{C3380CC4-5D6E-409C-BE32-E72D297353CC}">
              <c16:uniqueId val="{00000008-A718-463A-B087-CEE66A1BE9CA}"/>
            </c:ext>
          </c:extLst>
        </c:ser>
        <c:dLbls>
          <c:showLegendKey val="0"/>
          <c:showVal val="0"/>
          <c:showCatName val="0"/>
          <c:showSerName val="0"/>
          <c:showPercent val="0"/>
          <c:showBubbleSize val="0"/>
        </c:dLbls>
        <c:gapWidth val="150"/>
        <c:overlap val="100"/>
        <c:axId val="368457016"/>
        <c:axId val="368456032"/>
      </c:barChart>
      <c:catAx>
        <c:axId val="368457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ka-GE"/>
          </a:p>
        </c:txPr>
        <c:crossAx val="368456032"/>
        <c:crosses val="autoZero"/>
        <c:auto val="1"/>
        <c:lblAlgn val="ctr"/>
        <c:lblOffset val="100"/>
        <c:noMultiLvlLbl val="0"/>
      </c:catAx>
      <c:valAx>
        <c:axId val="368456032"/>
        <c:scaling>
          <c:orientation val="minMax"/>
        </c:scaling>
        <c:delete val="1"/>
        <c:axPos val="l"/>
        <c:numFmt formatCode="General" sourceLinked="1"/>
        <c:majorTickMark val="none"/>
        <c:minorTickMark val="none"/>
        <c:tickLblPos val="nextTo"/>
        <c:crossAx val="3684570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ka-GE"/>
        </a:p>
      </c:txPr>
    </c:legend>
    <c:plotVisOnly val="1"/>
    <c:dispBlanksAs val="gap"/>
    <c:showDLblsOverMax val="0"/>
  </c:chart>
  <c:spPr>
    <a:noFill/>
    <a:ln>
      <a:noFill/>
    </a:ln>
    <a:effectLst/>
  </c:spPr>
  <c:txPr>
    <a:bodyPr/>
    <a:lstStyle/>
    <a:p>
      <a:pPr>
        <a:defRPr sz="1800"/>
      </a:pPr>
      <a:endParaRPr lang="ka-G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160" b="1" i="0" u="none" strike="noStrike" kern="1200" baseline="0">
                <a:solidFill>
                  <a:schemeClr val="accent4">
                    <a:lumMod val="50000"/>
                  </a:schemeClr>
                </a:solidFill>
                <a:latin typeface="+mn-lt"/>
                <a:ea typeface="+mn-ea"/>
                <a:cs typeface="+mn-cs"/>
              </a:defRPr>
            </a:pPr>
            <a:r>
              <a:rPr lang="ka-GE" dirty="0">
                <a:solidFill>
                  <a:schemeClr val="accent4">
                    <a:lumMod val="50000"/>
                  </a:schemeClr>
                </a:solidFill>
              </a:rPr>
              <a:t>ბავშვთა ფსიქიკური აშლილობების გავრცელება</a:t>
            </a:r>
            <a:endParaRPr lang="en-GB" dirty="0">
              <a:solidFill>
                <a:schemeClr val="accent4">
                  <a:lumMod val="50000"/>
                </a:schemeClr>
              </a:solidFill>
            </a:endParaRPr>
          </a:p>
        </c:rich>
      </c:tx>
      <c:layout>
        <c:manualLayout>
          <c:xMode val="edge"/>
          <c:yMode val="edge"/>
          <c:x val="0.14671545631334615"/>
          <c:y val="3.0576851156810827E-2"/>
        </c:manualLayout>
      </c:layout>
      <c:overlay val="0"/>
      <c:spPr>
        <a:noFill/>
        <a:ln>
          <a:noFill/>
        </a:ln>
        <a:effectLst/>
      </c:spPr>
      <c:txPr>
        <a:bodyPr rot="0" spcFirstLastPara="1" vertOverflow="ellipsis" vert="horz" wrap="square" anchor="ctr" anchorCtr="1"/>
        <a:lstStyle/>
        <a:p>
          <a:pPr>
            <a:defRPr sz="2160" b="1" i="0" u="none" strike="noStrike" kern="1200" baseline="0">
              <a:solidFill>
                <a:schemeClr val="accent4">
                  <a:lumMod val="50000"/>
                </a:schemeClr>
              </a:solidFill>
              <a:latin typeface="+mn-lt"/>
              <a:ea typeface="+mn-ea"/>
              <a:cs typeface="+mn-cs"/>
            </a:defRPr>
          </a:pPr>
          <a:endParaRPr lang="ka-GE"/>
        </a:p>
      </c:txPr>
    </c:title>
    <c:autoTitleDeleted val="0"/>
    <c:plotArea>
      <c:layout/>
      <c:barChart>
        <c:barDir val="col"/>
        <c:grouping val="clustered"/>
        <c:varyColors val="0"/>
        <c:ser>
          <c:idx val="0"/>
          <c:order val="0"/>
          <c:tx>
            <c:strRef>
              <c:f>Sheet7!$K$34</c:f>
              <c:strCache>
                <c:ptCount val="1"/>
                <c:pt idx="0">
                  <c:v>რ-ბა</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anchor="ctr" anchorCtr="1"/>
              <a:lstStyle/>
              <a:p>
                <a:pPr>
                  <a:defRPr sz="1800" b="1" i="0" u="none" strike="noStrike" kern="1200" baseline="0">
                    <a:solidFill>
                      <a:schemeClr val="lt1"/>
                    </a:solidFill>
                    <a:latin typeface="+mn-lt"/>
                    <a:ea typeface="+mn-ea"/>
                    <a:cs typeface="+mn-cs"/>
                  </a:defRPr>
                </a:pPr>
                <a:endParaRPr lang="ka-G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Sheet7!$J$35:$J$36</c:f>
              <c:strCache>
                <c:ptCount val="2"/>
                <c:pt idx="0">
                  <c:v>F80-89</c:v>
                </c:pt>
                <c:pt idx="1">
                  <c:v>F90-98</c:v>
                </c:pt>
              </c:strCache>
            </c:strRef>
          </c:cat>
          <c:val>
            <c:numRef>
              <c:f>Sheet7!$K$35:$K$36</c:f>
              <c:numCache>
                <c:formatCode>0.00%</c:formatCode>
                <c:ptCount val="2"/>
                <c:pt idx="0">
                  <c:v>2.9999999999999997E-4</c:v>
                </c:pt>
                <c:pt idx="1">
                  <c:v>6.9999999999999999E-4</c:v>
                </c:pt>
              </c:numCache>
            </c:numRef>
          </c:val>
          <c:extLst>
            <c:ext xmlns:c16="http://schemas.microsoft.com/office/drawing/2014/chart" uri="{C3380CC4-5D6E-409C-BE32-E72D297353CC}">
              <c16:uniqueId val="{00000000-1B8E-4646-BE99-7316FBE11595}"/>
            </c:ext>
          </c:extLst>
        </c:ser>
        <c:ser>
          <c:idx val="1"/>
          <c:order val="1"/>
          <c:tx>
            <c:strRef>
              <c:f>Sheet7!$L$34</c:f>
              <c:strCache>
                <c:ptCount val="1"/>
                <c:pt idx="0">
                  <c:v>პრევალენტობა</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anchor="ctr" anchorCtr="1"/>
              <a:lstStyle/>
              <a:p>
                <a:pPr>
                  <a:defRPr sz="1800" b="1" i="0" u="none" strike="noStrike" kern="1200" baseline="0">
                    <a:solidFill>
                      <a:schemeClr val="lt1"/>
                    </a:solidFill>
                    <a:latin typeface="+mn-lt"/>
                    <a:ea typeface="+mn-ea"/>
                    <a:cs typeface="+mn-cs"/>
                  </a:defRPr>
                </a:pPr>
                <a:endParaRPr lang="ka-G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Sheet7!$J$35:$J$36</c:f>
              <c:strCache>
                <c:ptCount val="2"/>
                <c:pt idx="0">
                  <c:v>F80-89</c:v>
                </c:pt>
                <c:pt idx="1">
                  <c:v>F90-98</c:v>
                </c:pt>
              </c:strCache>
            </c:strRef>
          </c:cat>
          <c:val>
            <c:numRef>
              <c:f>Sheet7!$L$35:$L$36</c:f>
              <c:numCache>
                <c:formatCode>0.00%</c:formatCode>
                <c:ptCount val="2"/>
                <c:pt idx="0" formatCode="0%">
                  <c:v>0.01</c:v>
                </c:pt>
                <c:pt idx="1">
                  <c:v>3.2000000000000001E-2</c:v>
                </c:pt>
              </c:numCache>
            </c:numRef>
          </c:val>
          <c:extLst>
            <c:ext xmlns:c16="http://schemas.microsoft.com/office/drawing/2014/chart" uri="{C3380CC4-5D6E-409C-BE32-E72D297353CC}">
              <c16:uniqueId val="{00000001-1B8E-4646-BE99-7316FBE11595}"/>
            </c:ext>
          </c:extLst>
        </c:ser>
        <c:dLbls>
          <c:dLblPos val="inEnd"/>
          <c:showLegendKey val="0"/>
          <c:showVal val="1"/>
          <c:showCatName val="0"/>
          <c:showSerName val="0"/>
          <c:showPercent val="0"/>
          <c:showBubbleSize val="0"/>
        </c:dLbls>
        <c:gapWidth val="65"/>
        <c:axId val="453506488"/>
        <c:axId val="453506160"/>
      </c:barChart>
      <c:catAx>
        <c:axId val="453506488"/>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800" b="0" i="0" u="none" strike="noStrike" kern="1200" cap="all" baseline="0">
                <a:solidFill>
                  <a:schemeClr val="dk1">
                    <a:lumMod val="75000"/>
                    <a:lumOff val="25000"/>
                  </a:schemeClr>
                </a:solidFill>
                <a:latin typeface="+mn-lt"/>
                <a:ea typeface="+mn-ea"/>
                <a:cs typeface="+mn-cs"/>
              </a:defRPr>
            </a:pPr>
            <a:endParaRPr lang="ka-GE"/>
          </a:p>
        </c:txPr>
        <c:crossAx val="453506160"/>
        <c:crosses val="autoZero"/>
        <c:auto val="1"/>
        <c:lblAlgn val="ctr"/>
        <c:lblOffset val="100"/>
        <c:noMultiLvlLbl val="0"/>
      </c:catAx>
      <c:valAx>
        <c:axId val="453506160"/>
        <c:scaling>
          <c:orientation val="minMax"/>
        </c:scaling>
        <c:delete val="1"/>
        <c:axPos val="l"/>
        <c:numFmt formatCode="0.00%" sourceLinked="1"/>
        <c:majorTickMark val="none"/>
        <c:minorTickMark val="none"/>
        <c:tickLblPos val="nextTo"/>
        <c:crossAx val="453506488"/>
        <c:crosses val="autoZero"/>
        <c:crossBetween val="between"/>
      </c:valAx>
      <c:dTable>
        <c:showHorzBorder val="1"/>
        <c:showVertBorder val="1"/>
        <c:showOutline val="1"/>
        <c:showKeys val="1"/>
        <c:spPr>
          <a:noFill/>
          <a:ln w="9525">
            <a:solidFill>
              <a:schemeClr val="dk1">
                <a:lumMod val="35000"/>
                <a:lumOff val="65000"/>
              </a:schemeClr>
            </a:solidFill>
          </a:ln>
          <a:effectLst/>
        </c:spPr>
        <c:txPr>
          <a:bodyPr rot="0" spcFirstLastPara="1" vertOverflow="ellipsis" vert="horz" wrap="square" anchor="ctr" anchorCtr="1"/>
          <a:lstStyle/>
          <a:p>
            <a:pPr rtl="0">
              <a:defRPr sz="1800" b="0" i="0" u="none" strike="noStrike" kern="1200" baseline="0">
                <a:solidFill>
                  <a:schemeClr val="dk1">
                    <a:lumMod val="75000"/>
                    <a:lumOff val="25000"/>
                  </a:schemeClr>
                </a:solidFill>
                <a:latin typeface="+mn-lt"/>
                <a:ea typeface="+mn-ea"/>
                <a:cs typeface="+mn-cs"/>
              </a:defRPr>
            </a:pPr>
            <a:endParaRPr lang="ka-GE"/>
          </a:p>
        </c:txPr>
      </c:dTable>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sz="1800"/>
      </a:pPr>
      <a:endParaRPr lang="ka-GE"/>
    </a:p>
  </c:txPr>
  <c:externalData r:id="rId4">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a-G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195EC1-DE1F-4150-B2D4-C864C033BF6D}" type="datetimeFigureOut">
              <a:rPr lang="ka-GE" smtClean="0"/>
              <a:t>07.06.2018</a:t>
            </a:fld>
            <a:endParaRPr lang="ka-G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a-G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ka-G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a-G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478BF0-F0D4-410D-ADB1-DC8B2CCCCF54}" type="slidenum">
              <a:rPr lang="ka-GE" smtClean="0"/>
              <a:t>‹#›</a:t>
            </a:fld>
            <a:endParaRPr lang="ka-GE"/>
          </a:p>
        </p:txBody>
      </p:sp>
    </p:spTree>
    <p:extLst>
      <p:ext uri="{BB962C8B-B14F-4D97-AF65-F5344CB8AC3E}">
        <p14:creationId xmlns:p14="http://schemas.microsoft.com/office/powerpoint/2010/main" val="796677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a:solidFill>
                  <a:schemeClr val="tx1"/>
                </a:solidFill>
                <a:effectLst/>
                <a:latin typeface="+mn-lt"/>
                <a:ea typeface="+mn-ea"/>
                <a:cs typeface="+mn-cs"/>
              </a:rPr>
              <a:t>მოგესალმებით, </a:t>
            </a:r>
          </a:p>
          <a:p>
            <a:r>
              <a:rPr lang="ka-GE" sz="1200" kern="1200" dirty="0">
                <a:solidFill>
                  <a:schemeClr val="tx1"/>
                </a:solidFill>
                <a:effectLst/>
                <a:latin typeface="+mn-lt"/>
                <a:ea typeface="+mn-ea"/>
                <a:cs typeface="+mn-cs"/>
              </a:rPr>
              <a:t>როგორც აღინიშნა მთელი რიგი სასიკეთო მნიშვნელოვანი ცვლილებები განხორციელდა ფსიქიკური ჯანდაცვის სისტემაში, თუმცა კვლავ ბევრი სრთულე არის გადასალახი იმისთვის, რომ ქვეყნის ფჯ კონცეფციითა და სტრატეგიით განსაზღვრულ შედეგებს მივაღწიოთ.</a:t>
            </a:r>
          </a:p>
          <a:p>
            <a:r>
              <a:rPr lang="ka-GE" sz="1200" kern="1200" dirty="0">
                <a:solidFill>
                  <a:schemeClr val="tx1"/>
                </a:solidFill>
                <a:effectLst/>
                <a:latin typeface="+mn-lt"/>
                <a:ea typeface="+mn-ea"/>
                <a:cs typeface="+mn-cs"/>
              </a:rPr>
              <a:t>ამჟამად ძალიან საპასუხიმგებლო პროცესში ვიმყოფებით, როდესაც სტრატეგიის კონკრეტულ ამოცანებზე მიდის მუშაობა და ამ პროცესში უდიდესი წვლილი მიუძღვის ღია საზოგადოება საქართველოს. ასევე პარლამენტისა და ჯანდაცვის სამინისტროს უშუალო მონაწილეობა და ჩართულობა ამ პროცესის აქტიური და წარმატებული განხორციელების საშუალებას იძლევა.   </a:t>
            </a:r>
          </a:p>
          <a:p>
            <a:r>
              <a:rPr lang="ka-GE" sz="1200" kern="1200" dirty="0">
                <a:solidFill>
                  <a:schemeClr val="tx1"/>
                </a:solidFill>
                <a:effectLst/>
                <a:latin typeface="+mn-lt"/>
                <a:ea typeface="+mn-ea"/>
                <a:cs typeface="+mn-cs"/>
              </a:rPr>
              <a:t>ჩვენი დღევანდელი შეკრების მიზანი, როგორც ქალბატონმა ირმამ აღნიშნა არის სტანდარტისა და მონიტორინგის დოკუმენტების განხილვა, რაც  ამ პროექტის ფარგლებში მიმდინარეობს. </a:t>
            </a:r>
          </a:p>
          <a:p>
            <a:r>
              <a:rPr lang="ka-GE" sz="1200" kern="1200" dirty="0">
                <a:solidFill>
                  <a:schemeClr val="tx1"/>
                </a:solidFill>
                <a:effectLst/>
                <a:latin typeface="+mn-lt"/>
                <a:ea typeface="+mn-ea"/>
                <a:cs typeface="+mn-cs"/>
              </a:rPr>
              <a:t> ეს მუშაობა უკე 2017 წლიდანაა დაწყებული, ამბულატორიის მობილური გუნდებისა და კრიზისი სტანდარტებთან დაკავშირებით შეხვედრა გაიმართა 2017 წლის სექტემბერში, მთელი წლის მანძილზე ამ დოკუმენტების დახვეწაზე ვმუშაობდით. </a:t>
            </a:r>
          </a:p>
          <a:p>
            <a:r>
              <a:rPr lang="ka-GE" sz="1200" kern="1200" dirty="0">
                <a:solidFill>
                  <a:schemeClr val="tx1"/>
                </a:solidFill>
                <a:effectLst/>
                <a:latin typeface="+mn-lt"/>
                <a:ea typeface="+mn-ea"/>
                <a:cs typeface="+mn-cs"/>
              </a:rPr>
              <a:t>შეგახსენებთ, რომ </a:t>
            </a:r>
          </a:p>
          <a:p>
            <a:endParaRPr lang="ka-GE" dirty="0"/>
          </a:p>
        </p:txBody>
      </p:sp>
      <p:sp>
        <p:nvSpPr>
          <p:cNvPr id="4" name="Slide Number Placeholder 3"/>
          <p:cNvSpPr>
            <a:spLocks noGrp="1"/>
          </p:cNvSpPr>
          <p:nvPr>
            <p:ph type="sldNum" sz="quarter" idx="10"/>
          </p:nvPr>
        </p:nvSpPr>
        <p:spPr/>
        <p:txBody>
          <a:bodyPr/>
          <a:lstStyle/>
          <a:p>
            <a:fld id="{CC478BF0-F0D4-410D-ADB1-DC8B2CCCCF54}" type="slidenum">
              <a:rPr lang="ka-GE" smtClean="0"/>
              <a:t>1</a:t>
            </a:fld>
            <a:endParaRPr lang="ka-GE"/>
          </a:p>
        </p:txBody>
      </p:sp>
    </p:spTree>
    <p:extLst>
      <p:ext uri="{BB962C8B-B14F-4D97-AF65-F5344CB8AC3E}">
        <p14:creationId xmlns:p14="http://schemas.microsoft.com/office/powerpoint/2010/main" val="24928562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a:t>4. ბიო-ფსიქო-სცილაური მიდგომებისა და მულტიდისციპლინური გუნდის პრინციპით მუშაობის დანერგვისთვის მნიშვნელოვან შეფერხებას ქმნის კადრების ნაკლებობა, კერძოდ ფსიქიატრიული ექთნებისა და სოციალური მუშაკების  არასაკმარისი რაოდენობა;</a:t>
            </a:r>
          </a:p>
          <a:p>
            <a:r>
              <a:rPr lang="ka-GE" dirty="0"/>
              <a:t>5. ბიუჯეტის განაწილების მიხედვით არაერთგავროვანი სურათი იკვეთება. 2018 წლის პროგრამის მიხედვით დაწესებულებების უმრავლესობა ცდილობს, რომ მედიკამენტებზე დახარჯოს არანაკლებ 35%-ისა. ყველაზე მეტს ხარჯავს ნარკოლოგიის და ფსიქიკური ჯანმრთელობის ცენტრი 52%-ს, ხოლო ყველაზე ნაკლებს ქუტირის ფ/ჯ/ც 23%-ს.  სამმა დაწესებულებამ (შპს-ებმა „არქიმედე“, „უნიმედი სამცხე“ და „მედალფა“) ბიუჯეტის ხარჯვით ნაწილზე მონაცემები არ მოგვაწოდა. </a:t>
            </a:r>
          </a:p>
        </p:txBody>
      </p:sp>
      <p:sp>
        <p:nvSpPr>
          <p:cNvPr id="4" name="Slide Number Placeholder 3"/>
          <p:cNvSpPr>
            <a:spLocks noGrp="1"/>
          </p:cNvSpPr>
          <p:nvPr>
            <p:ph type="sldNum" sz="quarter" idx="10"/>
          </p:nvPr>
        </p:nvSpPr>
        <p:spPr/>
        <p:txBody>
          <a:bodyPr/>
          <a:lstStyle/>
          <a:p>
            <a:fld id="{CC478BF0-F0D4-410D-ADB1-DC8B2CCCCF54}" type="slidenum">
              <a:rPr lang="ka-GE" smtClean="0"/>
              <a:t>18</a:t>
            </a:fld>
            <a:endParaRPr lang="ka-GE"/>
          </a:p>
        </p:txBody>
      </p:sp>
    </p:spTree>
    <p:extLst>
      <p:ext uri="{BB962C8B-B14F-4D97-AF65-F5344CB8AC3E}">
        <p14:creationId xmlns:p14="http://schemas.microsoft.com/office/powerpoint/2010/main" val="18037553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a:t>მიუხედავად იმისა, რომ სათემო ფსიქიატრიულ ამბულატორიებზე თანხა მოსახლეობის მიხედვით თანაბრადაა გადანაწილებული, პერსონალის ანაზღაურება ძალიან დიდ დიაპაზონში, კერძოდ, ექიმებისთვის თვეში 1300 ლარიდან 259 ლარამდე, ექთნებისთვის 700 ლარიდან 139 ლარამდე, ხოლო ფსიქოლოგი/სოციალური მუშაკისთვის  750 ლარიდან 125 ლარამდე მერყეობს. არათანაბრადაა გადანაწილებული ადმინისტრაციული, </a:t>
            </a:r>
          </a:p>
          <a:p>
            <a:endParaRPr lang="ka-GE" dirty="0"/>
          </a:p>
          <a:p>
            <a:r>
              <a:rPr lang="ka-GE" dirty="0"/>
              <a:t>კომუნალური და სხვა ხარჯები, რაც დაწესებულებების მიხედვით 1%-დან 30 %-მდე იცლვება. </a:t>
            </a:r>
          </a:p>
          <a:p>
            <a:endParaRPr lang="ka-GE" dirty="0"/>
          </a:p>
          <a:p>
            <a:r>
              <a:rPr lang="ka-GE" dirty="0"/>
              <a:t>2017 წლის საშუალო სამთვიან მაჩვენებელთან შედარებით ვიზიტების რაოდენობა როგორც ამბულატორიაში, ასევე ბინაზე 2018 წლის 1 იანვრიდან 1 მარტამდე უმნიშვნელოდ შემცირებულია, რაც შეიძლება ახალ სტანდარტზე გადასვლისთვის საჭირო ადაპტაციური პერიოდით  აიხსნას. </a:t>
            </a:r>
          </a:p>
        </p:txBody>
      </p:sp>
      <p:sp>
        <p:nvSpPr>
          <p:cNvPr id="4" name="Slide Number Placeholder 3"/>
          <p:cNvSpPr>
            <a:spLocks noGrp="1"/>
          </p:cNvSpPr>
          <p:nvPr>
            <p:ph type="sldNum" sz="quarter" idx="10"/>
          </p:nvPr>
        </p:nvSpPr>
        <p:spPr/>
        <p:txBody>
          <a:bodyPr/>
          <a:lstStyle/>
          <a:p>
            <a:fld id="{CC478BF0-F0D4-410D-ADB1-DC8B2CCCCF54}" type="slidenum">
              <a:rPr lang="ka-GE" smtClean="0"/>
              <a:t>19</a:t>
            </a:fld>
            <a:endParaRPr lang="ka-GE"/>
          </a:p>
        </p:txBody>
      </p:sp>
    </p:spTree>
    <p:extLst>
      <p:ext uri="{BB962C8B-B14F-4D97-AF65-F5344CB8AC3E}">
        <p14:creationId xmlns:p14="http://schemas.microsoft.com/office/powerpoint/2010/main" val="37305399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a-GE" dirty="0"/>
          </a:p>
        </p:txBody>
      </p:sp>
      <p:sp>
        <p:nvSpPr>
          <p:cNvPr id="4" name="Slide Number Placeholder 3"/>
          <p:cNvSpPr>
            <a:spLocks noGrp="1"/>
          </p:cNvSpPr>
          <p:nvPr>
            <p:ph type="sldNum" sz="quarter" idx="10"/>
          </p:nvPr>
        </p:nvSpPr>
        <p:spPr/>
        <p:txBody>
          <a:bodyPr/>
          <a:lstStyle/>
          <a:p>
            <a:fld id="{CC478BF0-F0D4-410D-ADB1-DC8B2CCCCF54}" type="slidenum">
              <a:rPr lang="ka-GE" smtClean="0"/>
              <a:t>21</a:t>
            </a:fld>
            <a:endParaRPr lang="ka-GE"/>
          </a:p>
        </p:txBody>
      </p:sp>
    </p:spTree>
    <p:extLst>
      <p:ext uri="{BB962C8B-B14F-4D97-AF65-F5344CB8AC3E}">
        <p14:creationId xmlns:p14="http://schemas.microsoft.com/office/powerpoint/2010/main" val="23587408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a-GE" dirty="0"/>
          </a:p>
        </p:txBody>
      </p:sp>
      <p:sp>
        <p:nvSpPr>
          <p:cNvPr id="4" name="Slide Number Placeholder 3"/>
          <p:cNvSpPr>
            <a:spLocks noGrp="1"/>
          </p:cNvSpPr>
          <p:nvPr>
            <p:ph type="sldNum" sz="quarter" idx="10"/>
          </p:nvPr>
        </p:nvSpPr>
        <p:spPr/>
        <p:txBody>
          <a:bodyPr/>
          <a:lstStyle/>
          <a:p>
            <a:fld id="{CC478BF0-F0D4-410D-ADB1-DC8B2CCCCF54}" type="slidenum">
              <a:rPr lang="ka-GE" smtClean="0"/>
              <a:t>22</a:t>
            </a:fld>
            <a:endParaRPr lang="ka-GE"/>
          </a:p>
        </p:txBody>
      </p:sp>
    </p:spTree>
    <p:extLst>
      <p:ext uri="{BB962C8B-B14F-4D97-AF65-F5344CB8AC3E}">
        <p14:creationId xmlns:p14="http://schemas.microsoft.com/office/powerpoint/2010/main" val="7641008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a-GE" dirty="0"/>
          </a:p>
        </p:txBody>
      </p:sp>
      <p:sp>
        <p:nvSpPr>
          <p:cNvPr id="4" name="Slide Number Placeholder 3"/>
          <p:cNvSpPr>
            <a:spLocks noGrp="1"/>
          </p:cNvSpPr>
          <p:nvPr>
            <p:ph type="sldNum" sz="quarter" idx="10"/>
          </p:nvPr>
        </p:nvSpPr>
        <p:spPr/>
        <p:txBody>
          <a:bodyPr/>
          <a:lstStyle/>
          <a:p>
            <a:fld id="{CC478BF0-F0D4-410D-ADB1-DC8B2CCCCF54}" type="slidenum">
              <a:rPr lang="ka-GE" smtClean="0"/>
              <a:t>29</a:t>
            </a:fld>
            <a:endParaRPr lang="ka-GE"/>
          </a:p>
        </p:txBody>
      </p:sp>
    </p:spTree>
    <p:extLst>
      <p:ext uri="{BB962C8B-B14F-4D97-AF65-F5344CB8AC3E}">
        <p14:creationId xmlns:p14="http://schemas.microsoft.com/office/powerpoint/2010/main" val="15912067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a:t>1.	სათემო ფსიქიატრიული ამბულატორიის სტანდარტით გათვალისწინებული მოთხოვნების შესრულების პირობებში პაციენტზე ზრუნვა უფრო კომპლექსული და მის საჭიროებებზე უკეთ მორგებული იქნება. შესაბამისად, მაქსიმალურად მჭიდრო ვადებში უნდა მოხდეს სტანდარტის დოკუმენტის  დამტკიცება და დანერგვა. </a:t>
            </a:r>
          </a:p>
          <a:p>
            <a:r>
              <a:rPr lang="ka-GE" dirty="0"/>
              <a:t>2.	სტანდარტების დანერგვის პროცესის ხელშეწყობის მიზნით უნდა შეიქმნას მონიტორინგის განმახორციელებელი ავტორიტეტული ორგანო, რომელსაც ექნება როგორც ფინანსური, ასევე კლინიკური მონაცემების შეგროვების უფლება, რომელთა დამუშავების საფუძველზე მოხდება პრობლემების გამოვლენა და მათი აღმოფხვრისთვის ღონისძიებების დაგეგმვა</a:t>
            </a:r>
          </a:p>
          <a:p>
            <a:r>
              <a:rPr lang="ka-GE" dirty="0"/>
              <a:t>	</a:t>
            </a:r>
          </a:p>
        </p:txBody>
      </p:sp>
      <p:sp>
        <p:nvSpPr>
          <p:cNvPr id="4" name="Slide Number Placeholder 3"/>
          <p:cNvSpPr>
            <a:spLocks noGrp="1"/>
          </p:cNvSpPr>
          <p:nvPr>
            <p:ph type="sldNum" sz="quarter" idx="10"/>
          </p:nvPr>
        </p:nvSpPr>
        <p:spPr/>
        <p:txBody>
          <a:bodyPr/>
          <a:lstStyle/>
          <a:p>
            <a:fld id="{CC478BF0-F0D4-410D-ADB1-DC8B2CCCCF54}" type="slidenum">
              <a:rPr lang="ka-GE" smtClean="0"/>
              <a:t>32</a:t>
            </a:fld>
            <a:endParaRPr lang="ka-GE"/>
          </a:p>
        </p:txBody>
      </p:sp>
    </p:spTree>
    <p:extLst>
      <p:ext uri="{BB962C8B-B14F-4D97-AF65-F5344CB8AC3E}">
        <p14:creationId xmlns:p14="http://schemas.microsoft.com/office/powerpoint/2010/main" val="20367970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a:t> კვალიფიციური კადრების მოზიდვისა და მათი მოტივირებისთვის, მნიშვნელოვანია, სათემო ფსიქიატრიული ამბულატორიული ბიუჯეტის მიზნობრივად განაწილების უზრუნველყოფა. ისევე როგორც განისაზღვრა 35% -ანი ვალდებულება, ასეთივე რეგულაცია ჩაიდოს  პაციენტის ზრუნვაში უშუალოდ ჩართული პერსონალის ანაზღაურებასთან დაკავშირებითაც.  </a:t>
            </a:r>
          </a:p>
          <a:p>
            <a:r>
              <a:rPr lang="ka-GE" dirty="0"/>
              <a:t>4.	ფსიქიკური აშლილობის მქონე პირებისთვის კომპლექსური და მოქნილი ზრუნვის განხორციელებისთვის ზანშეწონილია, რომ მომავალში ფსიქიკური ჯანდაცვის სერვისების განვითარება მრავალფუნქციური მოდელის სახით მოხდეს, რაც პაციენტის მდგომარეობის და საჭიროებების მიხედვით მისი ერთი სერვისიდან მეორე სერვისში გადასვლას უფრო სწრაფად  და მოქნილად უზრუნველყოფს. ასევე, შესაძლებელი იქნება სხვადასხვა სერვისის რესურსის ინტეგრირებული გამოყენება პაციენტის ინდივიდუალური გეგმის გათვალისწინებით. </a:t>
            </a:r>
          </a:p>
          <a:p>
            <a:endParaRPr lang="ka-GE" dirty="0"/>
          </a:p>
        </p:txBody>
      </p:sp>
      <p:sp>
        <p:nvSpPr>
          <p:cNvPr id="4" name="Slide Number Placeholder 3"/>
          <p:cNvSpPr>
            <a:spLocks noGrp="1"/>
          </p:cNvSpPr>
          <p:nvPr>
            <p:ph type="sldNum" sz="quarter" idx="10"/>
          </p:nvPr>
        </p:nvSpPr>
        <p:spPr/>
        <p:txBody>
          <a:bodyPr/>
          <a:lstStyle/>
          <a:p>
            <a:fld id="{CC478BF0-F0D4-410D-ADB1-DC8B2CCCCF54}" type="slidenum">
              <a:rPr lang="ka-GE" smtClean="0"/>
              <a:t>33</a:t>
            </a:fld>
            <a:endParaRPr lang="ka-GE"/>
          </a:p>
        </p:txBody>
      </p:sp>
    </p:spTree>
    <p:extLst>
      <p:ext uri="{BB962C8B-B14F-4D97-AF65-F5344CB8AC3E}">
        <p14:creationId xmlns:p14="http://schemas.microsoft.com/office/powerpoint/2010/main" val="31563807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a-GE" dirty="0"/>
          </a:p>
        </p:txBody>
      </p:sp>
      <p:sp>
        <p:nvSpPr>
          <p:cNvPr id="4" name="Slide Number Placeholder 3"/>
          <p:cNvSpPr>
            <a:spLocks noGrp="1"/>
          </p:cNvSpPr>
          <p:nvPr>
            <p:ph type="sldNum" sz="quarter" idx="10"/>
          </p:nvPr>
        </p:nvSpPr>
        <p:spPr/>
        <p:txBody>
          <a:bodyPr/>
          <a:lstStyle/>
          <a:p>
            <a:fld id="{CC478BF0-F0D4-410D-ADB1-DC8B2CCCCF54}" type="slidenum">
              <a:rPr lang="ka-GE" smtClean="0"/>
              <a:t>34</a:t>
            </a:fld>
            <a:endParaRPr lang="ka-GE"/>
          </a:p>
        </p:txBody>
      </p:sp>
    </p:spTree>
    <p:extLst>
      <p:ext uri="{BB962C8B-B14F-4D97-AF65-F5344CB8AC3E}">
        <p14:creationId xmlns:p14="http://schemas.microsoft.com/office/powerpoint/2010/main" val="41022945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a-GE" dirty="0"/>
          </a:p>
        </p:txBody>
      </p:sp>
      <p:sp>
        <p:nvSpPr>
          <p:cNvPr id="4" name="Slide Number Placeholder 3"/>
          <p:cNvSpPr>
            <a:spLocks noGrp="1"/>
          </p:cNvSpPr>
          <p:nvPr>
            <p:ph type="sldNum" sz="quarter" idx="10"/>
          </p:nvPr>
        </p:nvSpPr>
        <p:spPr/>
        <p:txBody>
          <a:bodyPr/>
          <a:lstStyle/>
          <a:p>
            <a:fld id="{CC478BF0-F0D4-410D-ADB1-DC8B2CCCCF54}" type="slidenum">
              <a:rPr lang="ka-GE" smtClean="0"/>
              <a:t>5</a:t>
            </a:fld>
            <a:endParaRPr lang="ka-GE"/>
          </a:p>
        </p:txBody>
      </p:sp>
    </p:spTree>
    <p:extLst>
      <p:ext uri="{BB962C8B-B14F-4D97-AF65-F5344CB8AC3E}">
        <p14:creationId xmlns:p14="http://schemas.microsoft.com/office/powerpoint/2010/main" val="4078644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a:t>საფს-ი უფლებამოსილია აღნიშნული ღონისძიებების შემდეგ შეწყვიტოს ბინაზე ვიზიტების განხორციელება და შეტყობინების მოსვლიდან 6 თვის შემდეგ პაციენტის ამბულატორიული ბარათი გადასცეს არქივს. </a:t>
            </a:r>
          </a:p>
        </p:txBody>
      </p:sp>
      <p:sp>
        <p:nvSpPr>
          <p:cNvPr id="4" name="Slide Number Placeholder 3"/>
          <p:cNvSpPr>
            <a:spLocks noGrp="1"/>
          </p:cNvSpPr>
          <p:nvPr>
            <p:ph type="sldNum" sz="quarter" idx="10"/>
          </p:nvPr>
        </p:nvSpPr>
        <p:spPr/>
        <p:txBody>
          <a:bodyPr/>
          <a:lstStyle/>
          <a:p>
            <a:fld id="{CC478BF0-F0D4-410D-ADB1-DC8B2CCCCF54}" type="slidenum">
              <a:rPr lang="ka-GE" smtClean="0"/>
              <a:t>11</a:t>
            </a:fld>
            <a:endParaRPr lang="ka-GE"/>
          </a:p>
        </p:txBody>
      </p:sp>
    </p:spTree>
    <p:extLst>
      <p:ext uri="{BB962C8B-B14F-4D97-AF65-F5344CB8AC3E}">
        <p14:creationId xmlns:p14="http://schemas.microsoft.com/office/powerpoint/2010/main" val="22594226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a:t>  </a:t>
            </a:r>
            <a:r>
              <a:rPr lang="en-US" dirty="0"/>
              <a:t>F 80 -89 </a:t>
            </a:r>
            <a:r>
              <a:rPr lang="ka-GE" dirty="0"/>
              <a:t>ფსიქიკური განვითარების დარღვვები </a:t>
            </a:r>
            <a:r>
              <a:rPr lang="en-US" dirty="0"/>
              <a:t>F84 </a:t>
            </a:r>
            <a:r>
              <a:rPr lang="ka-GE" dirty="0"/>
              <a:t>აუტისტური სპექტრის აშლილობები</a:t>
            </a:r>
            <a:r>
              <a:rPr lang="en-US" dirty="0"/>
              <a:t> 1% DSM 5</a:t>
            </a:r>
            <a:endParaRPr lang="ka-GE" dirty="0"/>
          </a:p>
          <a:p>
            <a:endParaRPr lang="en-US" sz="1200" b="0" i="0" u="none" strike="noStrike" baseline="0" dirty="0"/>
          </a:p>
          <a:p>
            <a:r>
              <a:rPr lang="en-US" sz="1200" b="0" i="0" u="none" strike="noStrike" baseline="0" dirty="0"/>
              <a:t>F90-98 </a:t>
            </a:r>
            <a:r>
              <a:rPr lang="ka-GE" dirty="0"/>
              <a:t>ბავშვთა და მოზარდთა ასაკში განვითარებული ქცევითი და ემოციური აშლილობები</a:t>
            </a:r>
            <a:endParaRPr lang="en-US" dirty="0"/>
          </a:p>
          <a:p>
            <a:r>
              <a:rPr lang="en-US" sz="1200" b="0" i="0" u="none" strike="noStrike" baseline="0" dirty="0"/>
              <a:t>F90 ADHD Population surveys suggest that ADHD occurs in most cultures in about 5% of children</a:t>
            </a:r>
          </a:p>
          <a:p>
            <a:r>
              <a:rPr lang="en-US" sz="1200" b="0" i="0" u="none" strike="noStrike" baseline="0" dirty="0"/>
              <a:t>And</a:t>
            </a:r>
            <a:r>
              <a:rPr lang="ka-GE" sz="1200" b="0" i="0" u="none" strike="noStrike" baseline="0" dirty="0"/>
              <a:t>და </a:t>
            </a:r>
            <a:r>
              <a:rPr lang="en-US" sz="1200" b="0" i="0" u="none" strike="noStrike" baseline="0" dirty="0"/>
              <a:t> about 2.5% of adults. DSM 5</a:t>
            </a:r>
            <a:endParaRPr lang="ka-GE" sz="1200" b="0" i="0" u="none" strike="noStrike" baseline="0" dirty="0"/>
          </a:p>
          <a:p>
            <a:r>
              <a:rPr lang="ka-GE" sz="1200" b="0" i="0" u="none" strike="noStrike" baseline="0" dirty="0"/>
              <a:t>871600 </a:t>
            </a:r>
            <a:r>
              <a:rPr lang="ka-GE" sz="1200" b="0" i="0" u="none" strike="noStrike" baseline="0"/>
              <a:t>მოსახლეზე 0-18 ასაკის პოპულაცია</a:t>
            </a:r>
            <a:endParaRPr lang="en-US" sz="1200" b="0" i="0" u="none" strike="noStrike" baseline="0" dirty="0"/>
          </a:p>
          <a:p>
            <a:r>
              <a:rPr lang="ka-GE" dirty="0"/>
              <a:t> </a:t>
            </a:r>
            <a:endParaRPr lang="en-US" dirty="0"/>
          </a:p>
          <a:p>
            <a:endParaRPr lang="en-US" dirty="0"/>
          </a:p>
        </p:txBody>
      </p:sp>
      <p:sp>
        <p:nvSpPr>
          <p:cNvPr id="4" name="Slide Number Placeholder 3"/>
          <p:cNvSpPr>
            <a:spLocks noGrp="1"/>
          </p:cNvSpPr>
          <p:nvPr>
            <p:ph type="sldNum" sz="quarter" idx="10"/>
          </p:nvPr>
        </p:nvSpPr>
        <p:spPr/>
        <p:txBody>
          <a:bodyPr/>
          <a:lstStyle/>
          <a:p>
            <a:fld id="{CC478BF0-F0D4-410D-ADB1-DC8B2CCCCF54}" type="slidenum">
              <a:rPr lang="ka-GE" smtClean="0"/>
              <a:t>12</a:t>
            </a:fld>
            <a:endParaRPr lang="ka-GE"/>
          </a:p>
        </p:txBody>
      </p:sp>
    </p:spTree>
    <p:extLst>
      <p:ext uri="{BB962C8B-B14F-4D97-AF65-F5344CB8AC3E}">
        <p14:creationId xmlns:p14="http://schemas.microsoft.com/office/powerpoint/2010/main" val="34862556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a:t>საშტატო ერთეული 70 000 – 100 000 მოსახლეზე – 1 ფსიქიატრი, 1.5 ექთანი, 0.5  სოც.მუშაკი/ფსიქოლოგი.</a:t>
            </a:r>
          </a:p>
          <a:p>
            <a:endParaRPr lang="ka-GE" dirty="0"/>
          </a:p>
          <a:p>
            <a:r>
              <a:rPr lang="ka-GE" dirty="0"/>
              <a:t>ადამიანური რესურსების განაწილების მხრივ  როგორც მოსალდნელი იყო, უფრო მეტად დეფიციტი იკვეთება ფსიქიატრიული მედდების, კლინიკური ფსიქოლოგებისა და სოციალური მუშაკების კუთხით. რაც შეეხება ფსიქიატრები რაოდენობას, მათი რიცხვი უპირატესად დამაკმაყოფილებელია</a:t>
            </a:r>
          </a:p>
          <a:p>
            <a:endParaRPr lang="ka-GE" dirty="0"/>
          </a:p>
        </p:txBody>
      </p:sp>
      <p:sp>
        <p:nvSpPr>
          <p:cNvPr id="4" name="Slide Number Placeholder 3"/>
          <p:cNvSpPr>
            <a:spLocks noGrp="1"/>
          </p:cNvSpPr>
          <p:nvPr>
            <p:ph type="sldNum" sz="quarter" idx="10"/>
          </p:nvPr>
        </p:nvSpPr>
        <p:spPr/>
        <p:txBody>
          <a:bodyPr/>
          <a:lstStyle/>
          <a:p>
            <a:fld id="{CC478BF0-F0D4-410D-ADB1-DC8B2CCCCF54}" type="slidenum">
              <a:rPr lang="ka-GE" smtClean="0"/>
              <a:t>13</a:t>
            </a:fld>
            <a:endParaRPr lang="ka-GE"/>
          </a:p>
        </p:txBody>
      </p:sp>
    </p:spTree>
    <p:extLst>
      <p:ext uri="{BB962C8B-B14F-4D97-AF65-F5344CB8AC3E}">
        <p14:creationId xmlns:p14="http://schemas.microsoft.com/office/powerpoint/2010/main" val="3656519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a:t>ყველა პროვაიდერს, გარდა  ნევრონისა, რომელიც ლანხურთში ახორციელებს ამბულატორიულ მომსახურებას 2017 წელთან შედარებით  დაფინანსება გაეზარდა (იხილეთ ცხრილი 4). ყველამ მიუთითა, რომ მედიკამენტებზე იხარჯება გაზრდილი ბიუჯეტის 35%, თუმცა დაფინანსების ზრდა ყველა შემთხვევაში არ ასახულა მედპერსონალის ხელფასების ზრდაზე და შედეგად, საკმაოდ არაერთგვაროვანი სურათი გამოიკვეთა. </a:t>
            </a:r>
          </a:p>
          <a:p>
            <a:r>
              <a:rPr lang="ka-GE" dirty="0"/>
              <a:t>სამმა კერძო პროვაიდერმა (შპს-ებმა: „უნიმედი სამცხე,“არქიმედემ“ და „მედალფამ“)ბიუჯეტის ხარჯვით ნაწილთან დაკავშირებით მონაცემების  მოწოდებისგან თავი შეიკავა.</a:t>
            </a:r>
          </a:p>
          <a:p>
            <a:endParaRPr lang="ka-GE" dirty="0"/>
          </a:p>
        </p:txBody>
      </p:sp>
      <p:sp>
        <p:nvSpPr>
          <p:cNvPr id="4" name="Slide Number Placeholder 3"/>
          <p:cNvSpPr>
            <a:spLocks noGrp="1"/>
          </p:cNvSpPr>
          <p:nvPr>
            <p:ph type="sldNum" sz="quarter" idx="10"/>
          </p:nvPr>
        </p:nvSpPr>
        <p:spPr/>
        <p:txBody>
          <a:bodyPr/>
          <a:lstStyle/>
          <a:p>
            <a:fld id="{CC478BF0-F0D4-410D-ADB1-DC8B2CCCCF54}" type="slidenum">
              <a:rPr lang="ka-GE" smtClean="0"/>
              <a:t>14</a:t>
            </a:fld>
            <a:endParaRPr lang="ka-GE"/>
          </a:p>
        </p:txBody>
      </p:sp>
    </p:spTree>
    <p:extLst>
      <p:ext uri="{BB962C8B-B14F-4D97-AF65-F5344CB8AC3E}">
        <p14:creationId xmlns:p14="http://schemas.microsoft.com/office/powerpoint/2010/main" val="3320296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a:t>2017 წელს  ვიზიტების რაოდენობამ სულ შეადგინა - 137441</a:t>
            </a:r>
          </a:p>
          <a:p>
            <a:r>
              <a:rPr lang="ka-GE" dirty="0"/>
              <a:t> 01.01.18-დან 01.04.18-მდე   ვიზიტი სულ იყო   33439   თუ აღნიშნულ რიცხვს შევადარებთ 2017 წლის სამი თვის საშუალო მაჩვენებელს, რაც 34360 ვიზიტს შეადგენს მივიღებთ, რომ ვიზიტების რაოდენობა უმნიშვნელოდ შემცირებულია. </a:t>
            </a:r>
          </a:p>
          <a:p>
            <a:r>
              <a:rPr lang="ka-GE" dirty="0"/>
              <a:t>აღსანიშნავია, რომ ახლად რეგისტრირებული პაციენტების რიცხვმა 1 მარტამდე 1339 პირი შეადგინა, რაც  წინა წლებთან შედარებით უკეთესი მაჩვენებელია (2016 წელს სულ რეგისტრირებული ახალი შემთხვევების რაოდენობა შეადგენდა  5228, რაც 3 თვის მანძილზე ≈ 1300 პირია, ხოლო წინა წლებში ეს მაჩვენებელი კიდევ უფრო დაბალი იყო). </a:t>
            </a:r>
          </a:p>
        </p:txBody>
      </p:sp>
      <p:sp>
        <p:nvSpPr>
          <p:cNvPr id="4" name="Slide Number Placeholder 3"/>
          <p:cNvSpPr>
            <a:spLocks noGrp="1"/>
          </p:cNvSpPr>
          <p:nvPr>
            <p:ph type="sldNum" sz="quarter" idx="10"/>
          </p:nvPr>
        </p:nvSpPr>
        <p:spPr/>
        <p:txBody>
          <a:bodyPr/>
          <a:lstStyle/>
          <a:p>
            <a:fld id="{CC478BF0-F0D4-410D-ADB1-DC8B2CCCCF54}" type="slidenum">
              <a:rPr lang="ka-GE" smtClean="0"/>
              <a:t>15</a:t>
            </a:fld>
            <a:endParaRPr lang="ka-GE"/>
          </a:p>
        </p:txBody>
      </p:sp>
    </p:spTree>
    <p:extLst>
      <p:ext uri="{BB962C8B-B14F-4D97-AF65-F5344CB8AC3E}">
        <p14:creationId xmlns:p14="http://schemas.microsoft.com/office/powerpoint/2010/main" val="15435131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a:t>თუმცა, გასათვალისწინებელია, რომ ტერიტორიულმა გადანაწილებამ გარკვეული სირთულეები შეუქმნა სერვისის მომხმარებლებლებს პირველი თვის მანძილზე. პაციენტთა მნიშვნელოვან ნაწილს  ერთი ამბულატორიიდან მეორე ამბულატორიაში გადასვლა მოუწია. გადატვირთული გრაფიკის პირობებში ამბუალტორიის პერსონალი ვერ ახერხებდა პაციენტების დროულ მომსახურება. ასევე, დრო დასჭირდა 2018 წლის სახელმწიფო პროგრამათ განსაზღვრული კრიტერიუმების ამუშავებას. კერძოდ, გაზრდილი დაფინანსების პირობებში გამოცხადდა ახალი ტენდერები უკეთესი ხარისხის და მეტი რაოდენობის მედიკამენტების შეძენასთან დაკავშირებით. ბიო-ფსიქო-სოციალურ მოდელზე გადასვლისთვის საჭირო იყო კადრების დამატება, ხოლო მულტიდისციპლინური მუშაობისთვის სამუშაო სივრცის სათანადოდ მოწყობა.  აღნიშნულმა პროცესებმა გავლენა იქონიეს მომართვიანობაზე. </a:t>
            </a:r>
          </a:p>
        </p:txBody>
      </p:sp>
      <p:sp>
        <p:nvSpPr>
          <p:cNvPr id="4" name="Slide Number Placeholder 3"/>
          <p:cNvSpPr>
            <a:spLocks noGrp="1"/>
          </p:cNvSpPr>
          <p:nvPr>
            <p:ph type="sldNum" sz="quarter" idx="10"/>
          </p:nvPr>
        </p:nvSpPr>
        <p:spPr/>
        <p:txBody>
          <a:bodyPr/>
          <a:lstStyle/>
          <a:p>
            <a:fld id="{CC478BF0-F0D4-410D-ADB1-DC8B2CCCCF54}" type="slidenum">
              <a:rPr lang="ka-GE" smtClean="0"/>
              <a:t>16</a:t>
            </a:fld>
            <a:endParaRPr lang="ka-GE"/>
          </a:p>
        </p:txBody>
      </p:sp>
    </p:spTree>
    <p:extLst>
      <p:ext uri="{BB962C8B-B14F-4D97-AF65-F5344CB8AC3E}">
        <p14:creationId xmlns:p14="http://schemas.microsoft.com/office/powerpoint/2010/main" val="2740904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a:t>1. ზრუნვაში ჩართულ პირთა რაოდენობა, რომლებსაც სერიოზული ფსიქიკური აშლილობები აღენიშნებათ ძალიან დაბალია საერთაშორისოდ აღიარებულ მონაცმებეთან შედარებით. კერძოდ, მოსახლეობის მხოლოდ 1,7 % მოიცავს;</a:t>
            </a:r>
          </a:p>
          <a:p>
            <a:r>
              <a:rPr lang="ka-GE" dirty="0"/>
              <a:t>2. ბავშვთა ფსიქიატრიაში მნიშვნელოვანი პრობლემებია როგორც დაავადების გამოვლენის, ასევე მისი მართვის კუთხით. ბავშვთა და მოზარდთა მხოლოდ მცირე ნაწილში 0,1% -შია იდენტიფიცირებული განვითარებისა და ბავშვთა და მოზარდთა ასაკში განვითარებული ქცევითი და ემოციური დარღვევები; </a:t>
            </a:r>
          </a:p>
          <a:p>
            <a:r>
              <a:rPr lang="ka-GE" dirty="0"/>
              <a:t>3. ბავშვთა და მოზარდთა ფსიქიატრების მნიშვნელოვანი დეფიციტი აღინიშნება, განსაკუთრებით, რეგიონებში;</a:t>
            </a:r>
          </a:p>
        </p:txBody>
      </p:sp>
      <p:sp>
        <p:nvSpPr>
          <p:cNvPr id="4" name="Slide Number Placeholder 3"/>
          <p:cNvSpPr>
            <a:spLocks noGrp="1"/>
          </p:cNvSpPr>
          <p:nvPr>
            <p:ph type="sldNum" sz="quarter" idx="10"/>
          </p:nvPr>
        </p:nvSpPr>
        <p:spPr/>
        <p:txBody>
          <a:bodyPr/>
          <a:lstStyle/>
          <a:p>
            <a:fld id="{CC478BF0-F0D4-410D-ADB1-DC8B2CCCCF54}" type="slidenum">
              <a:rPr lang="ka-GE" smtClean="0"/>
              <a:t>17</a:t>
            </a:fld>
            <a:endParaRPr lang="ka-GE"/>
          </a:p>
        </p:txBody>
      </p:sp>
    </p:spTree>
    <p:extLst>
      <p:ext uri="{BB962C8B-B14F-4D97-AF65-F5344CB8AC3E}">
        <p14:creationId xmlns:p14="http://schemas.microsoft.com/office/powerpoint/2010/main" val="24897890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E4F6A41-3F5E-4CBB-B4E2-3E4C4F98ABEA}" type="datetimeFigureOut">
              <a:rPr lang="ka-GE" smtClean="0"/>
              <a:t>07.06.2018</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3CB32317-7C68-4E0D-A953-02ED1D710B53}" type="slidenum">
              <a:rPr lang="ka-GE" smtClean="0"/>
              <a:t>‹#›</a:t>
            </a:fld>
            <a:endParaRPr lang="ka-GE"/>
          </a:p>
        </p:txBody>
      </p:sp>
    </p:spTree>
    <p:extLst>
      <p:ext uri="{BB962C8B-B14F-4D97-AF65-F5344CB8AC3E}">
        <p14:creationId xmlns:p14="http://schemas.microsoft.com/office/powerpoint/2010/main" val="1889652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4F6A41-3F5E-4CBB-B4E2-3E4C4F98ABEA}" type="datetimeFigureOut">
              <a:rPr lang="ka-GE" smtClean="0"/>
              <a:t>07.06.2018</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3CB32317-7C68-4E0D-A953-02ED1D710B53}" type="slidenum">
              <a:rPr lang="ka-GE" smtClean="0"/>
              <a:t>‹#›</a:t>
            </a:fld>
            <a:endParaRPr lang="ka-GE"/>
          </a:p>
        </p:txBody>
      </p:sp>
    </p:spTree>
    <p:extLst>
      <p:ext uri="{BB962C8B-B14F-4D97-AF65-F5344CB8AC3E}">
        <p14:creationId xmlns:p14="http://schemas.microsoft.com/office/powerpoint/2010/main" val="1400902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4F6A41-3F5E-4CBB-B4E2-3E4C4F98ABEA}" type="datetimeFigureOut">
              <a:rPr lang="ka-GE" smtClean="0"/>
              <a:t>07.06.2018</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3CB32317-7C68-4E0D-A953-02ED1D710B53}" type="slidenum">
              <a:rPr lang="ka-GE" smtClean="0"/>
              <a:t>‹#›</a:t>
            </a:fld>
            <a:endParaRPr lang="ka-GE"/>
          </a:p>
        </p:txBody>
      </p:sp>
    </p:spTree>
    <p:extLst>
      <p:ext uri="{BB962C8B-B14F-4D97-AF65-F5344CB8AC3E}">
        <p14:creationId xmlns:p14="http://schemas.microsoft.com/office/powerpoint/2010/main" val="2554035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4F6A41-3F5E-4CBB-B4E2-3E4C4F98ABEA}" type="datetimeFigureOut">
              <a:rPr lang="ka-GE" smtClean="0"/>
              <a:t>07.06.2018</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3CB32317-7C68-4E0D-A953-02ED1D710B53}" type="slidenum">
              <a:rPr lang="ka-GE" smtClean="0"/>
              <a:t>‹#›</a:t>
            </a:fld>
            <a:endParaRPr lang="ka-GE"/>
          </a:p>
        </p:txBody>
      </p:sp>
    </p:spTree>
    <p:extLst>
      <p:ext uri="{BB962C8B-B14F-4D97-AF65-F5344CB8AC3E}">
        <p14:creationId xmlns:p14="http://schemas.microsoft.com/office/powerpoint/2010/main" val="967785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E4F6A41-3F5E-4CBB-B4E2-3E4C4F98ABEA}" type="datetimeFigureOut">
              <a:rPr lang="ka-GE" smtClean="0"/>
              <a:t>07.06.2018</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3CB32317-7C68-4E0D-A953-02ED1D710B53}" type="slidenum">
              <a:rPr lang="ka-GE" smtClean="0"/>
              <a:t>‹#›</a:t>
            </a:fld>
            <a:endParaRPr lang="ka-GE"/>
          </a:p>
        </p:txBody>
      </p:sp>
    </p:spTree>
    <p:extLst>
      <p:ext uri="{BB962C8B-B14F-4D97-AF65-F5344CB8AC3E}">
        <p14:creationId xmlns:p14="http://schemas.microsoft.com/office/powerpoint/2010/main" val="3932545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4F6A41-3F5E-4CBB-B4E2-3E4C4F98ABEA}" type="datetimeFigureOut">
              <a:rPr lang="ka-GE" smtClean="0"/>
              <a:t>07.06.2018</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3CB32317-7C68-4E0D-A953-02ED1D710B53}" type="slidenum">
              <a:rPr lang="ka-GE" smtClean="0"/>
              <a:t>‹#›</a:t>
            </a:fld>
            <a:endParaRPr lang="ka-GE"/>
          </a:p>
        </p:txBody>
      </p:sp>
    </p:spTree>
    <p:extLst>
      <p:ext uri="{BB962C8B-B14F-4D97-AF65-F5344CB8AC3E}">
        <p14:creationId xmlns:p14="http://schemas.microsoft.com/office/powerpoint/2010/main" val="795465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E4F6A41-3F5E-4CBB-B4E2-3E4C4F98ABEA}" type="datetimeFigureOut">
              <a:rPr lang="ka-GE" smtClean="0"/>
              <a:t>07.06.2018</a:t>
            </a:fld>
            <a:endParaRPr lang="ka-GE"/>
          </a:p>
        </p:txBody>
      </p:sp>
      <p:sp>
        <p:nvSpPr>
          <p:cNvPr id="8" name="Footer Placeholder 7"/>
          <p:cNvSpPr>
            <a:spLocks noGrp="1"/>
          </p:cNvSpPr>
          <p:nvPr>
            <p:ph type="ftr" sz="quarter" idx="11"/>
          </p:nvPr>
        </p:nvSpPr>
        <p:spPr/>
        <p:txBody>
          <a:bodyPr/>
          <a:lstStyle/>
          <a:p>
            <a:endParaRPr lang="ka-GE"/>
          </a:p>
        </p:txBody>
      </p:sp>
      <p:sp>
        <p:nvSpPr>
          <p:cNvPr id="9" name="Slide Number Placeholder 8"/>
          <p:cNvSpPr>
            <a:spLocks noGrp="1"/>
          </p:cNvSpPr>
          <p:nvPr>
            <p:ph type="sldNum" sz="quarter" idx="12"/>
          </p:nvPr>
        </p:nvSpPr>
        <p:spPr/>
        <p:txBody>
          <a:bodyPr/>
          <a:lstStyle/>
          <a:p>
            <a:fld id="{3CB32317-7C68-4E0D-A953-02ED1D710B53}" type="slidenum">
              <a:rPr lang="ka-GE" smtClean="0"/>
              <a:t>‹#›</a:t>
            </a:fld>
            <a:endParaRPr lang="ka-GE"/>
          </a:p>
        </p:txBody>
      </p:sp>
    </p:spTree>
    <p:extLst>
      <p:ext uri="{BB962C8B-B14F-4D97-AF65-F5344CB8AC3E}">
        <p14:creationId xmlns:p14="http://schemas.microsoft.com/office/powerpoint/2010/main" val="2471997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E4F6A41-3F5E-4CBB-B4E2-3E4C4F98ABEA}" type="datetimeFigureOut">
              <a:rPr lang="ka-GE" smtClean="0"/>
              <a:t>07.06.2018</a:t>
            </a:fld>
            <a:endParaRPr lang="ka-GE"/>
          </a:p>
        </p:txBody>
      </p:sp>
      <p:sp>
        <p:nvSpPr>
          <p:cNvPr id="4" name="Footer Placeholder 3"/>
          <p:cNvSpPr>
            <a:spLocks noGrp="1"/>
          </p:cNvSpPr>
          <p:nvPr>
            <p:ph type="ftr" sz="quarter" idx="11"/>
          </p:nvPr>
        </p:nvSpPr>
        <p:spPr/>
        <p:txBody>
          <a:bodyPr/>
          <a:lstStyle/>
          <a:p>
            <a:endParaRPr lang="ka-GE"/>
          </a:p>
        </p:txBody>
      </p:sp>
      <p:sp>
        <p:nvSpPr>
          <p:cNvPr id="5" name="Slide Number Placeholder 4"/>
          <p:cNvSpPr>
            <a:spLocks noGrp="1"/>
          </p:cNvSpPr>
          <p:nvPr>
            <p:ph type="sldNum" sz="quarter" idx="12"/>
          </p:nvPr>
        </p:nvSpPr>
        <p:spPr/>
        <p:txBody>
          <a:bodyPr/>
          <a:lstStyle/>
          <a:p>
            <a:fld id="{3CB32317-7C68-4E0D-A953-02ED1D710B53}" type="slidenum">
              <a:rPr lang="ka-GE" smtClean="0"/>
              <a:t>‹#›</a:t>
            </a:fld>
            <a:endParaRPr lang="ka-GE"/>
          </a:p>
        </p:txBody>
      </p:sp>
    </p:spTree>
    <p:extLst>
      <p:ext uri="{BB962C8B-B14F-4D97-AF65-F5344CB8AC3E}">
        <p14:creationId xmlns:p14="http://schemas.microsoft.com/office/powerpoint/2010/main" val="2172978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4F6A41-3F5E-4CBB-B4E2-3E4C4F98ABEA}" type="datetimeFigureOut">
              <a:rPr lang="ka-GE" smtClean="0"/>
              <a:t>07.06.2018</a:t>
            </a:fld>
            <a:endParaRPr lang="ka-GE"/>
          </a:p>
        </p:txBody>
      </p:sp>
      <p:sp>
        <p:nvSpPr>
          <p:cNvPr id="3" name="Footer Placeholder 2"/>
          <p:cNvSpPr>
            <a:spLocks noGrp="1"/>
          </p:cNvSpPr>
          <p:nvPr>
            <p:ph type="ftr" sz="quarter" idx="11"/>
          </p:nvPr>
        </p:nvSpPr>
        <p:spPr/>
        <p:txBody>
          <a:bodyPr/>
          <a:lstStyle/>
          <a:p>
            <a:endParaRPr lang="ka-GE"/>
          </a:p>
        </p:txBody>
      </p:sp>
      <p:sp>
        <p:nvSpPr>
          <p:cNvPr id="4" name="Slide Number Placeholder 3"/>
          <p:cNvSpPr>
            <a:spLocks noGrp="1"/>
          </p:cNvSpPr>
          <p:nvPr>
            <p:ph type="sldNum" sz="quarter" idx="12"/>
          </p:nvPr>
        </p:nvSpPr>
        <p:spPr/>
        <p:txBody>
          <a:bodyPr/>
          <a:lstStyle/>
          <a:p>
            <a:fld id="{3CB32317-7C68-4E0D-A953-02ED1D710B53}" type="slidenum">
              <a:rPr lang="ka-GE" smtClean="0"/>
              <a:t>‹#›</a:t>
            </a:fld>
            <a:endParaRPr lang="ka-GE"/>
          </a:p>
        </p:txBody>
      </p:sp>
    </p:spTree>
    <p:extLst>
      <p:ext uri="{BB962C8B-B14F-4D97-AF65-F5344CB8AC3E}">
        <p14:creationId xmlns:p14="http://schemas.microsoft.com/office/powerpoint/2010/main" val="2663017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E4F6A41-3F5E-4CBB-B4E2-3E4C4F98ABEA}" type="datetimeFigureOut">
              <a:rPr lang="ka-GE" smtClean="0"/>
              <a:t>07.06.2018</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3CB32317-7C68-4E0D-A953-02ED1D710B53}" type="slidenum">
              <a:rPr lang="ka-GE" smtClean="0"/>
              <a:t>‹#›</a:t>
            </a:fld>
            <a:endParaRPr lang="ka-GE"/>
          </a:p>
        </p:txBody>
      </p:sp>
    </p:spTree>
    <p:extLst>
      <p:ext uri="{BB962C8B-B14F-4D97-AF65-F5344CB8AC3E}">
        <p14:creationId xmlns:p14="http://schemas.microsoft.com/office/powerpoint/2010/main" val="261338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E4F6A41-3F5E-4CBB-B4E2-3E4C4F98ABEA}" type="datetimeFigureOut">
              <a:rPr lang="ka-GE" smtClean="0"/>
              <a:t>07.06.2018</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3CB32317-7C68-4E0D-A953-02ED1D710B53}" type="slidenum">
              <a:rPr lang="ka-GE" smtClean="0"/>
              <a:t>‹#›</a:t>
            </a:fld>
            <a:endParaRPr lang="ka-GE"/>
          </a:p>
        </p:txBody>
      </p:sp>
    </p:spTree>
    <p:extLst>
      <p:ext uri="{BB962C8B-B14F-4D97-AF65-F5344CB8AC3E}">
        <p14:creationId xmlns:p14="http://schemas.microsoft.com/office/powerpoint/2010/main" val="276811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6A41-3F5E-4CBB-B4E2-3E4C4F98ABEA}" type="datetimeFigureOut">
              <a:rPr lang="ka-GE" smtClean="0"/>
              <a:t>07.06.2018</a:t>
            </a:fld>
            <a:endParaRPr lang="ka-G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a-G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B32317-7C68-4E0D-A953-02ED1D710B53}" type="slidenum">
              <a:rPr lang="ka-GE" smtClean="0"/>
              <a:t>‹#›</a:t>
            </a:fld>
            <a:endParaRPr lang="ka-GE"/>
          </a:p>
        </p:txBody>
      </p:sp>
    </p:spTree>
    <p:extLst>
      <p:ext uri="{BB962C8B-B14F-4D97-AF65-F5344CB8AC3E}">
        <p14:creationId xmlns:p14="http://schemas.microsoft.com/office/powerpoint/2010/main" val="15507994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chart" Target="../charts/char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7542" y="2149248"/>
            <a:ext cx="9144000" cy="2387600"/>
          </a:xfrm>
        </p:spPr>
        <p:txBody>
          <a:bodyPr>
            <a:normAutofit/>
          </a:bodyPr>
          <a:lstStyle/>
          <a:p>
            <a:pPr>
              <a:lnSpc>
                <a:spcPct val="150000"/>
              </a:lnSpc>
            </a:pPr>
            <a:r>
              <a:rPr lang="ka-GE" sz="2800" dirty="0"/>
              <a:t>ფსიქიკური ჯანდაცვის  სტაციონარული, ამბულატორიული და სათემო სერვისების  ხარისხის გაუმჯობესების მექანიზმის შექმნა</a:t>
            </a:r>
            <a:endParaRPr lang="en-US" sz="2800" dirty="0"/>
          </a:p>
        </p:txBody>
      </p:sp>
      <p:sp>
        <p:nvSpPr>
          <p:cNvPr id="3" name="Subtitle 2"/>
          <p:cNvSpPr>
            <a:spLocks noGrp="1"/>
          </p:cNvSpPr>
          <p:nvPr>
            <p:ph type="subTitle" idx="1"/>
          </p:nvPr>
        </p:nvSpPr>
        <p:spPr>
          <a:xfrm>
            <a:off x="1567542" y="4709885"/>
            <a:ext cx="9144000" cy="1655762"/>
          </a:xfrm>
        </p:spPr>
        <p:txBody>
          <a:bodyPr>
            <a:normAutofit/>
          </a:bodyPr>
          <a:lstStyle/>
          <a:p>
            <a:endParaRPr lang="ka-GE" dirty="0"/>
          </a:p>
          <a:p>
            <a:r>
              <a:rPr lang="ka-GE" dirty="0"/>
              <a:t>7-8 ივნისი</a:t>
            </a:r>
          </a:p>
          <a:p>
            <a:r>
              <a:rPr lang="ka-GE" dirty="0"/>
              <a:t>2018</a:t>
            </a:r>
          </a:p>
          <a:p>
            <a:endParaRPr lang="en-US" dirty="0"/>
          </a:p>
        </p:txBody>
      </p:sp>
      <p:pic>
        <p:nvPicPr>
          <p:cNvPr id="1026" name="Picture 2" descr="http://transparency.ge/sites/default/files/post_attachments/OSGF.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09357" y="96046"/>
            <a:ext cx="3820885" cy="152706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4"/>
          <a:stretch>
            <a:fillRect/>
          </a:stretch>
        </p:blipFill>
        <p:spPr>
          <a:xfrm>
            <a:off x="9021537" y="221401"/>
            <a:ext cx="2095500" cy="1276350"/>
          </a:xfrm>
          <a:prstGeom prst="rect">
            <a:avLst/>
          </a:prstGeom>
        </p:spPr>
      </p:pic>
      <p:pic>
        <p:nvPicPr>
          <p:cNvPr id="8" name="Picture 7"/>
          <p:cNvPicPr>
            <a:picLocks noChangeAspect="1"/>
          </p:cNvPicPr>
          <p:nvPr/>
        </p:nvPicPr>
        <p:blipFill>
          <a:blip r:embed="rId5"/>
          <a:stretch>
            <a:fillRect/>
          </a:stretch>
        </p:blipFill>
        <p:spPr>
          <a:xfrm>
            <a:off x="219754" y="221401"/>
            <a:ext cx="2695575" cy="942975"/>
          </a:xfrm>
          <a:prstGeom prst="rect">
            <a:avLst/>
          </a:prstGeom>
        </p:spPr>
      </p:pic>
    </p:spTree>
    <p:extLst>
      <p:ext uri="{BB962C8B-B14F-4D97-AF65-F5344CB8AC3E}">
        <p14:creationId xmlns:p14="http://schemas.microsoft.com/office/powerpoint/2010/main" val="1988151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4E6BB-B31D-47A2-A2B4-091C13C4AC0D}"/>
              </a:ext>
            </a:extLst>
          </p:cNvPr>
          <p:cNvSpPr>
            <a:spLocks noGrp="1"/>
          </p:cNvSpPr>
          <p:nvPr>
            <p:ph type="title"/>
          </p:nvPr>
        </p:nvSpPr>
        <p:spPr>
          <a:xfrm>
            <a:off x="838200" y="365125"/>
            <a:ext cx="10515600" cy="613821"/>
          </a:xfrm>
        </p:spPr>
        <p:txBody>
          <a:bodyPr>
            <a:normAutofit/>
          </a:bodyPr>
          <a:lstStyle/>
          <a:p>
            <a:pPr algn="ctr"/>
            <a:r>
              <a:rPr lang="ka-GE" sz="3600" b="1" dirty="0">
                <a:solidFill>
                  <a:schemeClr val="accent4">
                    <a:lumMod val="50000"/>
                  </a:schemeClr>
                </a:solidFill>
              </a:rPr>
              <a:t>პირისპირ გამოკითხვა</a:t>
            </a:r>
          </a:p>
        </p:txBody>
      </p:sp>
      <p:sp>
        <p:nvSpPr>
          <p:cNvPr id="3" name="Content Placeholder 2">
            <a:extLst>
              <a:ext uri="{FF2B5EF4-FFF2-40B4-BE49-F238E27FC236}">
                <a16:creationId xmlns:a16="http://schemas.microsoft.com/office/drawing/2014/main" id="{19BD0DBD-77C3-4807-9860-D33D92DED1E3}"/>
              </a:ext>
            </a:extLst>
          </p:cNvPr>
          <p:cNvSpPr>
            <a:spLocks noGrp="1"/>
          </p:cNvSpPr>
          <p:nvPr>
            <p:ph idx="1"/>
          </p:nvPr>
        </p:nvSpPr>
        <p:spPr>
          <a:xfrm>
            <a:off x="838200" y="1409252"/>
            <a:ext cx="10515600" cy="5083623"/>
          </a:xfrm>
        </p:spPr>
        <p:txBody>
          <a:bodyPr>
            <a:normAutofit/>
          </a:bodyPr>
          <a:lstStyle/>
          <a:p>
            <a:pPr marL="514350" indent="-514350">
              <a:spcBef>
                <a:spcPts val="0"/>
              </a:spcBef>
              <a:buFont typeface="+mj-lt"/>
              <a:buAutoNum type="arabicPeriod"/>
            </a:pPr>
            <a:r>
              <a:rPr lang="ka-GE" dirty="0"/>
              <a:t>თბილისის ფსიქიკური ჯანმრთელობის ცენტრი</a:t>
            </a:r>
          </a:p>
          <a:p>
            <a:pPr marL="514350" indent="-514350">
              <a:spcBef>
                <a:spcPts val="0"/>
              </a:spcBef>
              <a:buFont typeface="+mj-lt"/>
              <a:buAutoNum type="arabicPeriod"/>
            </a:pPr>
            <a:endParaRPr lang="ka-GE" dirty="0"/>
          </a:p>
          <a:p>
            <a:pPr marL="514350" indent="-514350">
              <a:spcBef>
                <a:spcPts val="0"/>
              </a:spcBef>
              <a:buFont typeface="+mj-lt"/>
              <a:buAutoNum type="arabicPeriod"/>
            </a:pPr>
            <a:r>
              <a:rPr lang="ka-GE" dirty="0"/>
              <a:t>ფსიქიკური ჯანმრთელობისა და ნარკომანიის პრევენციის ცენტრი</a:t>
            </a:r>
          </a:p>
          <a:p>
            <a:pPr marL="514350" indent="-514350">
              <a:spcBef>
                <a:spcPts val="0"/>
              </a:spcBef>
              <a:buFont typeface="+mj-lt"/>
              <a:buAutoNum type="arabicPeriod"/>
            </a:pPr>
            <a:endParaRPr lang="ka-GE" dirty="0"/>
          </a:p>
          <a:p>
            <a:pPr marL="514350" indent="-514350">
              <a:spcBef>
                <a:spcPts val="0"/>
              </a:spcBef>
              <a:buFont typeface="+mj-lt"/>
              <a:buAutoNum type="arabicPeriod"/>
            </a:pPr>
            <a:r>
              <a:rPr lang="ka-GE" dirty="0"/>
              <a:t>რუსთავის ფსიქიკური ჯანმრთელობის ცენტრი</a:t>
            </a:r>
          </a:p>
          <a:p>
            <a:pPr marL="514350" indent="-514350">
              <a:spcBef>
                <a:spcPts val="0"/>
              </a:spcBef>
              <a:buFont typeface="+mj-lt"/>
              <a:buAutoNum type="arabicPeriod"/>
            </a:pPr>
            <a:endParaRPr lang="ka-GE" dirty="0"/>
          </a:p>
          <a:p>
            <a:pPr marL="514350" indent="-514350">
              <a:spcBef>
                <a:spcPts val="0"/>
              </a:spcBef>
              <a:buFont typeface="+mj-lt"/>
              <a:buAutoNum type="arabicPeriod"/>
            </a:pPr>
            <a:r>
              <a:rPr lang="ka-GE" dirty="0"/>
              <a:t>თელავის ფსიქიკური ჯანმრთელობის ცენტრი</a:t>
            </a:r>
          </a:p>
          <a:p>
            <a:pPr marL="514350" indent="-514350">
              <a:spcBef>
                <a:spcPts val="0"/>
              </a:spcBef>
              <a:buFont typeface="+mj-lt"/>
              <a:buAutoNum type="arabicPeriod"/>
            </a:pPr>
            <a:endParaRPr lang="ka-GE" dirty="0"/>
          </a:p>
          <a:p>
            <a:pPr marL="514350" indent="-514350">
              <a:spcBef>
                <a:spcPts val="0"/>
              </a:spcBef>
              <a:buFont typeface="+mj-lt"/>
              <a:buAutoNum type="arabicPeriod"/>
            </a:pPr>
            <a:r>
              <a:rPr lang="ka-GE" dirty="0"/>
              <a:t>ქუთაისის ფსიქიკური ჯანმრთელობის ცენტრი</a:t>
            </a:r>
          </a:p>
          <a:p>
            <a:pPr marL="514350" indent="-514350">
              <a:spcBef>
                <a:spcPts val="0"/>
              </a:spcBef>
              <a:buFont typeface="+mj-lt"/>
              <a:buAutoNum type="arabicPeriod"/>
            </a:pPr>
            <a:endParaRPr lang="ka-GE" dirty="0"/>
          </a:p>
          <a:p>
            <a:pPr marL="514350" indent="-514350">
              <a:spcBef>
                <a:spcPts val="0"/>
              </a:spcBef>
              <a:buFont typeface="+mj-lt"/>
              <a:buAutoNum type="arabicPeriod"/>
            </a:pPr>
            <a:r>
              <a:rPr lang="ka-GE" dirty="0"/>
              <a:t>სენაკის ფსიქიკური ჯანმრთელობის ცენტრი</a:t>
            </a:r>
          </a:p>
          <a:p>
            <a:endParaRPr lang="ka-GE" dirty="0"/>
          </a:p>
        </p:txBody>
      </p:sp>
    </p:spTree>
    <p:extLst>
      <p:ext uri="{BB962C8B-B14F-4D97-AF65-F5344CB8AC3E}">
        <p14:creationId xmlns:p14="http://schemas.microsoft.com/office/powerpoint/2010/main" val="2959690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07455-398A-42D5-A185-B24E046DCD68}"/>
              </a:ext>
            </a:extLst>
          </p:cNvPr>
          <p:cNvSpPr>
            <a:spLocks noGrp="1"/>
          </p:cNvSpPr>
          <p:nvPr>
            <p:ph type="title"/>
          </p:nvPr>
        </p:nvSpPr>
        <p:spPr/>
        <p:txBody>
          <a:bodyPr>
            <a:normAutofit/>
          </a:bodyPr>
          <a:lstStyle/>
          <a:p>
            <a:pPr algn="ctr"/>
            <a:r>
              <a:rPr lang="ka-GE" sz="3200" b="1" dirty="0">
                <a:solidFill>
                  <a:schemeClr val="accent4">
                    <a:lumMod val="50000"/>
                  </a:schemeClr>
                </a:solidFill>
              </a:rPr>
              <a:t>16 დაწესებულების მონაცემების მიხედვით</a:t>
            </a:r>
          </a:p>
        </p:txBody>
      </p:sp>
      <p:sp>
        <p:nvSpPr>
          <p:cNvPr id="3" name="Content Placeholder 2">
            <a:extLst>
              <a:ext uri="{FF2B5EF4-FFF2-40B4-BE49-F238E27FC236}">
                <a16:creationId xmlns:a16="http://schemas.microsoft.com/office/drawing/2014/main" id="{5347BD51-FD0E-426D-A642-0AF5845F7FA6}"/>
              </a:ext>
            </a:extLst>
          </p:cNvPr>
          <p:cNvSpPr>
            <a:spLocks noGrp="1"/>
          </p:cNvSpPr>
          <p:nvPr>
            <p:ph idx="1"/>
          </p:nvPr>
        </p:nvSpPr>
        <p:spPr/>
        <p:txBody>
          <a:bodyPr>
            <a:normAutofit/>
          </a:bodyPr>
          <a:lstStyle/>
          <a:p>
            <a:r>
              <a:rPr lang="ka-GE" dirty="0"/>
              <a:t>16 დაწესებულებაში სულ რეგისტრირებულია - 61930 ადამიანი ( ნაცვლად ოფიციალური მონაცემისა 102977- 2016).</a:t>
            </a:r>
          </a:p>
          <a:p>
            <a:pPr marL="0" indent="0">
              <a:buNone/>
            </a:pPr>
            <a:endParaRPr lang="ka-GE" dirty="0"/>
          </a:p>
        </p:txBody>
      </p:sp>
      <p:graphicFrame>
        <p:nvGraphicFramePr>
          <p:cNvPr id="5" name="Table 4">
            <a:extLst>
              <a:ext uri="{FF2B5EF4-FFF2-40B4-BE49-F238E27FC236}">
                <a16:creationId xmlns:a16="http://schemas.microsoft.com/office/drawing/2014/main" id="{A68A1544-0D6C-49C5-9893-1519D4BCB4BF}"/>
              </a:ext>
            </a:extLst>
          </p:cNvPr>
          <p:cNvGraphicFramePr>
            <a:graphicFrameLocks noGrp="1"/>
          </p:cNvGraphicFramePr>
          <p:nvPr>
            <p:extLst>
              <p:ext uri="{D42A27DB-BD31-4B8C-83A1-F6EECF244321}">
                <p14:modId xmlns:p14="http://schemas.microsoft.com/office/powerpoint/2010/main" val="4085782906"/>
              </p:ext>
            </p:extLst>
          </p:nvPr>
        </p:nvGraphicFramePr>
        <p:xfrm>
          <a:off x="250723" y="3141026"/>
          <a:ext cx="11828204" cy="3351850"/>
        </p:xfrm>
        <a:graphic>
          <a:graphicData uri="http://schemas.openxmlformats.org/drawingml/2006/table">
            <a:tbl>
              <a:tblPr firstRow="1" firstCol="1" bandRow="1">
                <a:tableStyleId>{FABFCF23-3B69-468F-B69F-88F6DE6A72F2}</a:tableStyleId>
              </a:tblPr>
              <a:tblGrid>
                <a:gridCol w="1774435">
                  <a:extLst>
                    <a:ext uri="{9D8B030D-6E8A-4147-A177-3AD203B41FA5}">
                      <a16:colId xmlns:a16="http://schemas.microsoft.com/office/drawing/2014/main" val="3167808619"/>
                    </a:ext>
                  </a:extLst>
                </a:gridCol>
                <a:gridCol w="2342824">
                  <a:extLst>
                    <a:ext uri="{9D8B030D-6E8A-4147-A177-3AD203B41FA5}">
                      <a16:colId xmlns:a16="http://schemas.microsoft.com/office/drawing/2014/main" val="3616870295"/>
                    </a:ext>
                  </a:extLst>
                </a:gridCol>
                <a:gridCol w="868881">
                  <a:extLst>
                    <a:ext uri="{9D8B030D-6E8A-4147-A177-3AD203B41FA5}">
                      <a16:colId xmlns:a16="http://schemas.microsoft.com/office/drawing/2014/main" val="1389063096"/>
                    </a:ext>
                  </a:extLst>
                </a:gridCol>
                <a:gridCol w="2017882">
                  <a:extLst>
                    <a:ext uri="{9D8B030D-6E8A-4147-A177-3AD203B41FA5}">
                      <a16:colId xmlns:a16="http://schemas.microsoft.com/office/drawing/2014/main" val="2130640367"/>
                    </a:ext>
                  </a:extLst>
                </a:gridCol>
                <a:gridCol w="932651">
                  <a:extLst>
                    <a:ext uri="{9D8B030D-6E8A-4147-A177-3AD203B41FA5}">
                      <a16:colId xmlns:a16="http://schemas.microsoft.com/office/drawing/2014/main" val="530252815"/>
                    </a:ext>
                  </a:extLst>
                </a:gridCol>
                <a:gridCol w="790011">
                  <a:extLst>
                    <a:ext uri="{9D8B030D-6E8A-4147-A177-3AD203B41FA5}">
                      <a16:colId xmlns:a16="http://schemas.microsoft.com/office/drawing/2014/main" val="3808026348"/>
                    </a:ext>
                  </a:extLst>
                </a:gridCol>
                <a:gridCol w="1104008">
                  <a:extLst>
                    <a:ext uri="{9D8B030D-6E8A-4147-A177-3AD203B41FA5}">
                      <a16:colId xmlns:a16="http://schemas.microsoft.com/office/drawing/2014/main" val="3235559346"/>
                    </a:ext>
                  </a:extLst>
                </a:gridCol>
                <a:gridCol w="831193">
                  <a:extLst>
                    <a:ext uri="{9D8B030D-6E8A-4147-A177-3AD203B41FA5}">
                      <a16:colId xmlns:a16="http://schemas.microsoft.com/office/drawing/2014/main" val="1607047107"/>
                    </a:ext>
                  </a:extLst>
                </a:gridCol>
                <a:gridCol w="1166319">
                  <a:extLst>
                    <a:ext uri="{9D8B030D-6E8A-4147-A177-3AD203B41FA5}">
                      <a16:colId xmlns:a16="http://schemas.microsoft.com/office/drawing/2014/main" val="2618146450"/>
                    </a:ext>
                  </a:extLst>
                </a:gridCol>
              </a:tblGrid>
              <a:tr h="1374310">
                <a:tc gridSpan="9">
                  <a:txBody>
                    <a:bodyPr/>
                    <a:lstStyle/>
                    <a:p>
                      <a:pPr algn="ctr">
                        <a:lnSpc>
                          <a:spcPct val="115000"/>
                        </a:lnSpc>
                        <a:spcAft>
                          <a:spcPts val="1000"/>
                        </a:spcAft>
                      </a:pPr>
                      <a:r>
                        <a:rPr lang="ka-GE" sz="2000" dirty="0">
                          <a:effectLst/>
                        </a:rPr>
                        <a:t>სათემო ფსიქიატრიული სერვისების საერთო მონაცემები</a:t>
                      </a:r>
                    </a:p>
                  </a:txBody>
                  <a:tcPr marL="68580" marR="68580" marT="0" marB="0"/>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extLst>
                  <a:ext uri="{0D108BD9-81ED-4DB2-BD59-A6C34878D82A}">
                    <a16:rowId xmlns:a16="http://schemas.microsoft.com/office/drawing/2014/main" val="2926033270"/>
                  </a:ext>
                </a:extLst>
              </a:tr>
              <a:tr h="1422057">
                <a:tc>
                  <a:txBody>
                    <a:bodyPr/>
                    <a:lstStyle/>
                    <a:p>
                      <a:pPr algn="ctr">
                        <a:lnSpc>
                          <a:spcPct val="115000"/>
                        </a:lnSpc>
                        <a:spcAft>
                          <a:spcPts val="1000"/>
                        </a:spcAft>
                      </a:pPr>
                      <a:r>
                        <a:rPr lang="ka-GE" sz="2000">
                          <a:effectLst/>
                        </a:rPr>
                        <a:t>მოსახლეობის რაოდენობა სულ</a:t>
                      </a:r>
                      <a:endParaRPr lang="ka-GE"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US" sz="2000" dirty="0" err="1">
                          <a:effectLst/>
                        </a:rPr>
                        <a:t>რეგისტრირებული</a:t>
                      </a:r>
                      <a:r>
                        <a:rPr lang="en-US" sz="2000" dirty="0">
                          <a:effectLst/>
                        </a:rPr>
                        <a:t> </a:t>
                      </a:r>
                      <a:r>
                        <a:rPr lang="en-US" sz="2000" dirty="0" err="1">
                          <a:effectLst/>
                        </a:rPr>
                        <a:t>პირების</a:t>
                      </a:r>
                      <a:r>
                        <a:rPr lang="en-US" sz="2000" dirty="0">
                          <a:effectLst/>
                        </a:rPr>
                        <a:t> რ-</a:t>
                      </a:r>
                      <a:r>
                        <a:rPr lang="en-US" sz="2000" dirty="0" err="1">
                          <a:effectLst/>
                        </a:rPr>
                        <a:t>ბა</a:t>
                      </a:r>
                      <a:r>
                        <a:rPr lang="ka-GE" sz="2000" dirty="0">
                          <a:effectLst/>
                        </a:rPr>
                        <a:t> სულ</a:t>
                      </a:r>
                      <a:endParaRPr lang="ka-GE"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US" sz="2000" dirty="0">
                          <a:effectLst/>
                        </a:rPr>
                        <a:t>%</a:t>
                      </a:r>
                      <a:endParaRPr lang="ka-GE"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US" sz="2000" dirty="0">
                          <a:effectLst/>
                        </a:rPr>
                        <a:t>2018 წ</a:t>
                      </a:r>
                      <a:r>
                        <a:rPr lang="ka-GE" sz="2000" dirty="0">
                          <a:effectLst/>
                        </a:rPr>
                        <a:t>ლის  1 მარტამდე </a:t>
                      </a:r>
                      <a:r>
                        <a:rPr lang="en-US" sz="2000" dirty="0" err="1">
                          <a:effectLst/>
                        </a:rPr>
                        <a:t>რეგისტრ</a:t>
                      </a:r>
                      <a:r>
                        <a:rPr lang="ka-GE" sz="2000" dirty="0">
                          <a:effectLst/>
                        </a:rPr>
                        <a:t> რ-ბა</a:t>
                      </a:r>
                      <a:endParaRPr lang="ka-GE"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US" sz="2000" dirty="0">
                          <a:effectLst/>
                        </a:rPr>
                        <a:t>0-18-მდე</a:t>
                      </a:r>
                      <a:endParaRPr lang="ka-GE"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US" sz="2000" dirty="0">
                          <a:effectLst/>
                        </a:rPr>
                        <a:t>18-65</a:t>
                      </a:r>
                      <a:endParaRPr lang="ka-GE"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US" sz="2000" dirty="0">
                          <a:effectLst/>
                        </a:rPr>
                        <a:t>65-ზე </a:t>
                      </a:r>
                      <a:r>
                        <a:rPr lang="en-US" sz="2000" dirty="0" err="1">
                          <a:effectLst/>
                        </a:rPr>
                        <a:t>მეტი</a:t>
                      </a:r>
                      <a:endParaRPr lang="ka-GE"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US" sz="2000" dirty="0" err="1">
                          <a:effectLst/>
                        </a:rPr>
                        <a:t>ქალი</a:t>
                      </a:r>
                      <a:r>
                        <a:rPr lang="en-US" sz="2000" dirty="0">
                          <a:effectLst/>
                        </a:rPr>
                        <a:t> </a:t>
                      </a:r>
                      <a:endParaRPr lang="ka-GE"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US" sz="2000">
                          <a:effectLst/>
                        </a:rPr>
                        <a:t>მამაკაცი</a:t>
                      </a:r>
                      <a:endParaRPr lang="ka-GE"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22854586"/>
                  </a:ext>
                </a:extLst>
              </a:tr>
              <a:tr h="555483">
                <a:tc>
                  <a:txBody>
                    <a:bodyPr/>
                    <a:lstStyle/>
                    <a:p>
                      <a:pPr algn="ctr">
                        <a:lnSpc>
                          <a:spcPct val="115000"/>
                        </a:lnSpc>
                        <a:spcAft>
                          <a:spcPts val="1000"/>
                        </a:spcAft>
                      </a:pPr>
                      <a:r>
                        <a:rPr lang="en-US" sz="2000" dirty="0">
                          <a:effectLst/>
                        </a:rPr>
                        <a:t>3713804</a:t>
                      </a:r>
                      <a:endParaRPr lang="ka-GE"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US" sz="2000" dirty="0">
                          <a:effectLst/>
                        </a:rPr>
                        <a:t>61930</a:t>
                      </a:r>
                      <a:endParaRPr lang="ka-GE"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US" sz="2000" dirty="0">
                          <a:effectLst/>
                        </a:rPr>
                        <a:t>1,67</a:t>
                      </a:r>
                      <a:r>
                        <a:rPr lang="ka-GE" sz="2000" dirty="0">
                          <a:effectLst/>
                        </a:rPr>
                        <a:t>%</a:t>
                      </a:r>
                      <a:endParaRPr lang="ka-GE" sz="2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US" sz="2000" dirty="0">
                          <a:effectLst/>
                        </a:rPr>
                        <a:t>1328</a:t>
                      </a:r>
                      <a:endParaRPr lang="ka-GE"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algn="ctr" defTabSz="914400" rtl="0" eaLnBrk="1" fontAlgn="ctr" latinLnBrk="0" hangingPunct="1">
                        <a:lnSpc>
                          <a:spcPct val="115000"/>
                        </a:lnSpc>
                        <a:spcAft>
                          <a:spcPts val="1000"/>
                        </a:spcAft>
                      </a:pPr>
                      <a:r>
                        <a:rPr lang="en-US" sz="2000" kern="1200" dirty="0">
                          <a:effectLst/>
                        </a:rPr>
                        <a:t>4096</a:t>
                      </a:r>
                      <a:endParaRPr lang="ka-GE" sz="2000" kern="1200" dirty="0">
                        <a:solidFill>
                          <a:schemeClr val="dk1"/>
                        </a:solidFill>
                        <a:effectLst/>
                        <a:latin typeface="+mn-lt"/>
                        <a:ea typeface="+mn-ea"/>
                        <a:cs typeface="+mn-cs"/>
                      </a:endParaRPr>
                    </a:p>
                  </a:txBody>
                  <a:tcPr marL="5443" marR="5443" marT="5443" marB="0"/>
                </a:tc>
                <a:tc>
                  <a:txBody>
                    <a:bodyPr/>
                    <a:lstStyle/>
                    <a:p>
                      <a:pPr marL="0" algn="ctr" defTabSz="914400" rtl="0" eaLnBrk="1" fontAlgn="ctr" latinLnBrk="0" hangingPunct="1">
                        <a:lnSpc>
                          <a:spcPct val="115000"/>
                        </a:lnSpc>
                        <a:spcAft>
                          <a:spcPts val="1000"/>
                        </a:spcAft>
                      </a:pPr>
                      <a:r>
                        <a:rPr lang="en-US" sz="2000" kern="1200" dirty="0">
                          <a:effectLst/>
                        </a:rPr>
                        <a:t>51407</a:t>
                      </a:r>
                      <a:endParaRPr lang="ka-GE" sz="2000" kern="1200" dirty="0">
                        <a:solidFill>
                          <a:schemeClr val="dk1"/>
                        </a:solidFill>
                        <a:effectLst/>
                        <a:latin typeface="+mn-lt"/>
                        <a:ea typeface="+mn-ea"/>
                        <a:cs typeface="+mn-cs"/>
                      </a:endParaRPr>
                    </a:p>
                  </a:txBody>
                  <a:tcPr marL="5443" marR="5443" marT="5443" marB="0"/>
                </a:tc>
                <a:tc>
                  <a:txBody>
                    <a:bodyPr/>
                    <a:lstStyle/>
                    <a:p>
                      <a:pPr marL="0" algn="ctr" defTabSz="914400" rtl="0" eaLnBrk="1" fontAlgn="ctr" latinLnBrk="0" hangingPunct="1">
                        <a:lnSpc>
                          <a:spcPct val="115000"/>
                        </a:lnSpc>
                        <a:spcAft>
                          <a:spcPts val="1000"/>
                        </a:spcAft>
                      </a:pPr>
                      <a:r>
                        <a:rPr lang="en-US" sz="2000" kern="1200" dirty="0">
                          <a:effectLst/>
                        </a:rPr>
                        <a:t>6427</a:t>
                      </a:r>
                      <a:endParaRPr lang="ka-GE" sz="2000" kern="1200" dirty="0">
                        <a:solidFill>
                          <a:schemeClr val="dk1"/>
                        </a:solidFill>
                        <a:effectLst/>
                        <a:latin typeface="+mn-lt"/>
                        <a:ea typeface="+mn-ea"/>
                        <a:cs typeface="+mn-cs"/>
                      </a:endParaRPr>
                    </a:p>
                  </a:txBody>
                  <a:tcPr marL="5443" marR="5443" marT="5443" marB="0"/>
                </a:tc>
                <a:tc>
                  <a:txBody>
                    <a:bodyPr/>
                    <a:lstStyle/>
                    <a:p>
                      <a:pPr marL="0" algn="ctr" defTabSz="914400" rtl="0" eaLnBrk="1" fontAlgn="ctr" latinLnBrk="0" hangingPunct="1">
                        <a:lnSpc>
                          <a:spcPct val="115000"/>
                        </a:lnSpc>
                        <a:spcAft>
                          <a:spcPts val="1000"/>
                        </a:spcAft>
                      </a:pPr>
                      <a:r>
                        <a:rPr lang="en-US" sz="2000" kern="1200" dirty="0">
                          <a:effectLst/>
                        </a:rPr>
                        <a:t>26662</a:t>
                      </a:r>
                      <a:endParaRPr lang="ka-GE" sz="2000" kern="1200" dirty="0">
                        <a:solidFill>
                          <a:schemeClr val="dk1"/>
                        </a:solidFill>
                        <a:effectLst/>
                        <a:latin typeface="+mn-lt"/>
                        <a:ea typeface="+mn-ea"/>
                        <a:cs typeface="+mn-cs"/>
                      </a:endParaRPr>
                    </a:p>
                  </a:txBody>
                  <a:tcPr marL="5443" marR="5443" marT="5443" marB="0"/>
                </a:tc>
                <a:tc>
                  <a:txBody>
                    <a:bodyPr/>
                    <a:lstStyle/>
                    <a:p>
                      <a:pPr marL="0" algn="ctr" defTabSz="914400" rtl="0" eaLnBrk="1" fontAlgn="ctr" latinLnBrk="0" hangingPunct="1">
                        <a:lnSpc>
                          <a:spcPct val="115000"/>
                        </a:lnSpc>
                        <a:spcAft>
                          <a:spcPts val="1000"/>
                        </a:spcAft>
                      </a:pPr>
                      <a:r>
                        <a:rPr lang="en-US" sz="2000" kern="1200" dirty="0">
                          <a:effectLst/>
                        </a:rPr>
                        <a:t>35268</a:t>
                      </a:r>
                      <a:endParaRPr lang="ka-GE" sz="2000" kern="1200" dirty="0">
                        <a:solidFill>
                          <a:schemeClr val="dk1"/>
                        </a:solidFill>
                        <a:effectLst/>
                        <a:latin typeface="+mn-lt"/>
                        <a:ea typeface="+mn-ea"/>
                        <a:cs typeface="+mn-cs"/>
                      </a:endParaRPr>
                    </a:p>
                  </a:txBody>
                  <a:tcPr marL="5443" marR="5443" marT="5443" marB="0"/>
                </a:tc>
                <a:extLst>
                  <a:ext uri="{0D108BD9-81ED-4DB2-BD59-A6C34878D82A}">
                    <a16:rowId xmlns:a16="http://schemas.microsoft.com/office/drawing/2014/main" val="1841971370"/>
                  </a:ext>
                </a:extLst>
              </a:tr>
            </a:tbl>
          </a:graphicData>
        </a:graphic>
      </p:graphicFrame>
    </p:spTree>
    <p:extLst>
      <p:ext uri="{BB962C8B-B14F-4D97-AF65-F5344CB8AC3E}">
        <p14:creationId xmlns:p14="http://schemas.microsoft.com/office/powerpoint/2010/main" val="2183924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1BCC6F49-0141-4F32-85A8-8B473A317EEB}"/>
              </a:ext>
            </a:extLst>
          </p:cNvPr>
          <p:cNvGraphicFramePr>
            <a:graphicFrameLocks/>
          </p:cNvGraphicFramePr>
          <p:nvPr>
            <p:extLst>
              <p:ext uri="{D42A27DB-BD31-4B8C-83A1-F6EECF244321}">
                <p14:modId xmlns:p14="http://schemas.microsoft.com/office/powerpoint/2010/main" val="440799002"/>
              </p:ext>
            </p:extLst>
          </p:nvPr>
        </p:nvGraphicFramePr>
        <p:xfrm>
          <a:off x="774551" y="575187"/>
          <a:ext cx="10650069" cy="554539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a:extLst>
              <a:ext uri="{FF2B5EF4-FFF2-40B4-BE49-F238E27FC236}">
                <a16:creationId xmlns:a16="http://schemas.microsoft.com/office/drawing/2014/main" id="{A63F18A5-6EFF-4233-BF04-9BD84AA4E05E}"/>
              </a:ext>
            </a:extLst>
          </p:cNvPr>
          <p:cNvGraphicFramePr>
            <a:graphicFrameLocks/>
          </p:cNvGraphicFramePr>
          <p:nvPr>
            <p:extLst>
              <p:ext uri="{D42A27DB-BD31-4B8C-83A1-F6EECF244321}">
                <p14:modId xmlns:p14="http://schemas.microsoft.com/office/powerpoint/2010/main" val="3726422438"/>
              </p:ext>
            </p:extLst>
          </p:nvPr>
        </p:nvGraphicFramePr>
        <p:xfrm>
          <a:off x="1723103" y="762794"/>
          <a:ext cx="8745794" cy="517017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972053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1CFF48C6-50DC-4D0B-9AF6-38A6F1D98281}"/>
              </a:ext>
            </a:extLst>
          </p:cNvPr>
          <p:cNvGraphicFramePr>
            <a:graphicFrameLocks noGrp="1"/>
          </p:cNvGraphicFramePr>
          <p:nvPr>
            <p:extLst>
              <p:ext uri="{D42A27DB-BD31-4B8C-83A1-F6EECF244321}">
                <p14:modId xmlns:p14="http://schemas.microsoft.com/office/powerpoint/2010/main" val="1060094536"/>
              </p:ext>
            </p:extLst>
          </p:nvPr>
        </p:nvGraphicFramePr>
        <p:xfrm>
          <a:off x="602428" y="419549"/>
          <a:ext cx="11091134" cy="6181217"/>
        </p:xfrm>
        <a:graphic>
          <a:graphicData uri="http://schemas.openxmlformats.org/drawingml/2006/table">
            <a:tbl>
              <a:tblPr firstRow="1" firstCol="1" bandRow="1"/>
              <a:tblGrid>
                <a:gridCol w="1826867">
                  <a:extLst>
                    <a:ext uri="{9D8B030D-6E8A-4147-A177-3AD203B41FA5}">
                      <a16:colId xmlns:a16="http://schemas.microsoft.com/office/drawing/2014/main" val="515743953"/>
                    </a:ext>
                  </a:extLst>
                </a:gridCol>
                <a:gridCol w="758307">
                  <a:extLst>
                    <a:ext uri="{9D8B030D-6E8A-4147-A177-3AD203B41FA5}">
                      <a16:colId xmlns:a16="http://schemas.microsoft.com/office/drawing/2014/main" val="3242077193"/>
                    </a:ext>
                  </a:extLst>
                </a:gridCol>
                <a:gridCol w="986666">
                  <a:extLst>
                    <a:ext uri="{9D8B030D-6E8A-4147-A177-3AD203B41FA5}">
                      <a16:colId xmlns:a16="http://schemas.microsoft.com/office/drawing/2014/main" val="1969695782"/>
                    </a:ext>
                  </a:extLst>
                </a:gridCol>
                <a:gridCol w="1022888">
                  <a:extLst>
                    <a:ext uri="{9D8B030D-6E8A-4147-A177-3AD203B41FA5}">
                      <a16:colId xmlns:a16="http://schemas.microsoft.com/office/drawing/2014/main" val="1159335156"/>
                    </a:ext>
                  </a:extLst>
                </a:gridCol>
                <a:gridCol w="986666">
                  <a:extLst>
                    <a:ext uri="{9D8B030D-6E8A-4147-A177-3AD203B41FA5}">
                      <a16:colId xmlns:a16="http://schemas.microsoft.com/office/drawing/2014/main" val="2363011075"/>
                    </a:ext>
                  </a:extLst>
                </a:gridCol>
                <a:gridCol w="986666">
                  <a:extLst>
                    <a:ext uri="{9D8B030D-6E8A-4147-A177-3AD203B41FA5}">
                      <a16:colId xmlns:a16="http://schemas.microsoft.com/office/drawing/2014/main" val="595368002"/>
                    </a:ext>
                  </a:extLst>
                </a:gridCol>
                <a:gridCol w="678776">
                  <a:extLst>
                    <a:ext uri="{9D8B030D-6E8A-4147-A177-3AD203B41FA5}">
                      <a16:colId xmlns:a16="http://schemas.microsoft.com/office/drawing/2014/main" val="1181043996"/>
                    </a:ext>
                  </a:extLst>
                </a:gridCol>
                <a:gridCol w="678776">
                  <a:extLst>
                    <a:ext uri="{9D8B030D-6E8A-4147-A177-3AD203B41FA5}">
                      <a16:colId xmlns:a16="http://schemas.microsoft.com/office/drawing/2014/main" val="1827898798"/>
                    </a:ext>
                  </a:extLst>
                </a:gridCol>
                <a:gridCol w="1060686">
                  <a:extLst>
                    <a:ext uri="{9D8B030D-6E8A-4147-A177-3AD203B41FA5}">
                      <a16:colId xmlns:a16="http://schemas.microsoft.com/office/drawing/2014/main" val="3457905861"/>
                    </a:ext>
                  </a:extLst>
                </a:gridCol>
                <a:gridCol w="955169">
                  <a:extLst>
                    <a:ext uri="{9D8B030D-6E8A-4147-A177-3AD203B41FA5}">
                      <a16:colId xmlns:a16="http://schemas.microsoft.com/office/drawing/2014/main" val="3542466347"/>
                    </a:ext>
                  </a:extLst>
                </a:gridCol>
                <a:gridCol w="1149667">
                  <a:extLst>
                    <a:ext uri="{9D8B030D-6E8A-4147-A177-3AD203B41FA5}">
                      <a16:colId xmlns:a16="http://schemas.microsoft.com/office/drawing/2014/main" val="2588150486"/>
                    </a:ext>
                  </a:extLst>
                </a:gridCol>
              </a:tblGrid>
              <a:tr h="445185">
                <a:tc gridSpan="11">
                  <a:txBody>
                    <a:bodyPr/>
                    <a:lstStyle/>
                    <a:p>
                      <a:pPr algn="ctr">
                        <a:lnSpc>
                          <a:spcPct val="115000"/>
                        </a:lnSpc>
                        <a:spcAft>
                          <a:spcPts val="0"/>
                        </a:spcAft>
                      </a:pPr>
                      <a:r>
                        <a:rPr lang="ka-GE" sz="2800" b="1" dirty="0">
                          <a:solidFill>
                            <a:schemeClr val="accent4">
                              <a:lumMod val="50000"/>
                            </a:schemeClr>
                          </a:solidFill>
                          <a:effectLst/>
                          <a:latin typeface="Sylfaen" panose="010A0502050306030303" pitchFamily="18" charset="0"/>
                          <a:ea typeface="Times New Roman" panose="02020603050405020304" pitchFamily="18" charset="0"/>
                          <a:cs typeface="Times New Roman" panose="02020603050405020304" pitchFamily="18" charset="0"/>
                        </a:rPr>
                        <a:t>ადამიანური რესურსების განაწილება</a:t>
                      </a:r>
                    </a:p>
                    <a:p>
                      <a:pPr algn="ctr">
                        <a:lnSpc>
                          <a:spcPct val="115000"/>
                        </a:lnSpc>
                        <a:spcAft>
                          <a:spcPts val="0"/>
                        </a:spcAft>
                      </a:pPr>
                      <a:endParaRPr lang="ka-GE" sz="2800" b="1" dirty="0">
                        <a:solidFill>
                          <a:schemeClr val="accent4">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extLst>
                  <a:ext uri="{0D108BD9-81ED-4DB2-BD59-A6C34878D82A}">
                    <a16:rowId xmlns:a16="http://schemas.microsoft.com/office/drawing/2014/main" val="1785146820"/>
                  </a:ext>
                </a:extLst>
              </a:tr>
              <a:tr h="673288">
                <a:tc>
                  <a:txBody>
                    <a:bodyPr/>
                    <a:lstStyle/>
                    <a:p>
                      <a:pPr>
                        <a:lnSpc>
                          <a:spcPct val="100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დაწესებულება</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nSpc>
                          <a:spcPct val="115000"/>
                        </a:lnSpc>
                        <a:spcAft>
                          <a:spcPts val="0"/>
                        </a:spcAft>
                      </a:pPr>
                      <a:r>
                        <a:rPr lang="ka-GE" sz="12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მოცვის არეალი</a:t>
                      </a:r>
                      <a:endParaRPr lang="ka-GE"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ფსიქიატრი</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nSpc>
                          <a:spcPct val="115000"/>
                        </a:lnSpc>
                        <a:spcAft>
                          <a:spcPts val="0"/>
                        </a:spcAft>
                      </a:pPr>
                      <a:r>
                        <a:rPr lang="ka-GE" sz="12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უნდა იყოს</a:t>
                      </a:r>
                      <a:endParaRPr lang="ka-GE" sz="12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ka-GE" sz="12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ფსიქიატრი</a:t>
                      </a:r>
                      <a:endParaRPr lang="ka-GE"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ბავშვთა ფსიქიატრი</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უნდა იყოს</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ბავშვთა ფსიქიატრი</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ექთანი</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უნდა იყოს</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ექთანი</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ფსიქოლოგი</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სოცმუშაკი</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უნდა იყოს ფსიქოლოგი ან სოც მუშაკი</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555586168"/>
                  </a:ext>
                </a:extLst>
              </a:tr>
              <a:tr h="289398">
                <a:tc>
                  <a:txBody>
                    <a:bodyPr/>
                    <a:lstStyle/>
                    <a:p>
                      <a:pPr>
                        <a:lnSpc>
                          <a:spcPct val="100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ხონი (ქუტირი ფ.ჯ.ც)</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182949</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en-US" sz="1600">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4C6E7"/>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b="1">
                          <a:solidFill>
                            <a:srgbClr val="C00000"/>
                          </a:solidFill>
                          <a:effectLst/>
                          <a:latin typeface="Sylfaen" panose="010A0502050306030303" pitchFamily="18" charset="0"/>
                          <a:ea typeface="Times New Roman" panose="02020603050405020304" pitchFamily="18" charset="0"/>
                          <a:cs typeface="Times New Roman" panose="02020603050405020304" pitchFamily="18" charset="0"/>
                        </a:rPr>
                        <a:t>4</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b="1">
                          <a:solidFill>
                            <a:srgbClr val="C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CAAC"/>
                    </a:solidFill>
                  </a:tcPr>
                </a:tc>
                <a:extLst>
                  <a:ext uri="{0D108BD9-81ED-4DB2-BD59-A6C34878D82A}">
                    <a16:rowId xmlns:a16="http://schemas.microsoft.com/office/drawing/2014/main" val="3631680583"/>
                  </a:ext>
                </a:extLst>
              </a:tr>
              <a:tr h="289398">
                <a:tc>
                  <a:txBody>
                    <a:bodyPr/>
                    <a:lstStyle/>
                    <a:p>
                      <a:pPr>
                        <a:lnSpc>
                          <a:spcPct val="100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 გლდანი (თბ.ფ.ჯ.ც)</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331281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en-US" sz="1600" dirty="0">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4</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b="1">
                          <a:solidFill>
                            <a:srgbClr val="C00000"/>
                          </a:solidFill>
                          <a:effectLst/>
                          <a:latin typeface="Sylfaen" panose="010A0502050306030303" pitchFamily="18" charset="0"/>
                          <a:ea typeface="Times New Roman" panose="02020603050405020304" pitchFamily="18" charset="0"/>
                          <a:cs typeface="Times New Roman" panose="02020603050405020304" pitchFamily="18" charset="0"/>
                        </a:rPr>
                        <a:t>7</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b="1">
                          <a:solidFill>
                            <a:srgbClr val="C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CAAC"/>
                    </a:solidFill>
                  </a:tcPr>
                </a:tc>
                <a:extLst>
                  <a:ext uri="{0D108BD9-81ED-4DB2-BD59-A6C34878D82A}">
                    <a16:rowId xmlns:a16="http://schemas.microsoft.com/office/drawing/2014/main" val="4006253066"/>
                  </a:ext>
                </a:extLst>
              </a:tr>
              <a:tr h="289398">
                <a:tc>
                  <a:txBody>
                    <a:bodyPr/>
                    <a:lstStyle/>
                    <a:p>
                      <a:pPr>
                        <a:lnSpc>
                          <a:spcPct val="100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ზუგდიდი (ნ/ფ/ჯ/ც/)</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163292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4</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4C6E7"/>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7</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456179188"/>
                  </a:ext>
                </a:extLst>
              </a:tr>
              <a:tr h="289398">
                <a:tc>
                  <a:txBody>
                    <a:bodyPr/>
                    <a:lstStyle/>
                    <a:p>
                      <a:pPr>
                        <a:lnSpc>
                          <a:spcPct val="100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დუშეთი (მც.პ/ჯ/ც)</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38922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4C6E7"/>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dirty="0">
                          <a:solidFill>
                            <a:srgbClr val="C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321506157"/>
                  </a:ext>
                </a:extLst>
              </a:tr>
              <a:tr h="289398">
                <a:tc>
                  <a:txBody>
                    <a:bodyPr/>
                    <a:lstStyle/>
                    <a:p>
                      <a:pPr>
                        <a:lnSpc>
                          <a:spcPct val="100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მცხეთა (მც.პ/ჯ/ც)</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55651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b="1">
                          <a:solidFill>
                            <a:srgbClr val="C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CAAC"/>
                    </a:solidFill>
                  </a:tcPr>
                </a:tc>
                <a:extLst>
                  <a:ext uri="{0D108BD9-81ED-4DB2-BD59-A6C34878D82A}">
                    <a16:rowId xmlns:a16="http://schemas.microsoft.com/office/drawing/2014/main" val="2845292082"/>
                  </a:ext>
                </a:extLst>
              </a:tr>
              <a:tr h="289398">
                <a:tc>
                  <a:txBody>
                    <a:bodyPr/>
                    <a:lstStyle/>
                    <a:p>
                      <a:pPr>
                        <a:lnSpc>
                          <a:spcPct val="100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ბათუმის (ფ/ჯ/ც/)</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333953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5</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effectLst/>
                          <a:latin typeface="Sylfaen" panose="010A0502050306030303" pitchFamily="18" charset="0"/>
                          <a:ea typeface="Times New Roman" panose="02020603050405020304" pitchFamily="18" charset="0"/>
                          <a:cs typeface="Times New Roman" panose="02020603050405020304" pitchFamily="18" charset="0"/>
                        </a:rPr>
                        <a:t>5</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7</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7</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b="1">
                          <a:solidFill>
                            <a:srgbClr val="C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CAAC"/>
                    </a:solidFill>
                  </a:tcPr>
                </a:tc>
                <a:extLst>
                  <a:ext uri="{0D108BD9-81ED-4DB2-BD59-A6C34878D82A}">
                    <a16:rowId xmlns:a16="http://schemas.microsoft.com/office/drawing/2014/main" val="979526184"/>
                  </a:ext>
                </a:extLst>
              </a:tr>
              <a:tr h="289398">
                <a:tc>
                  <a:txBody>
                    <a:bodyPr/>
                    <a:lstStyle/>
                    <a:p>
                      <a:pPr>
                        <a:lnSpc>
                          <a:spcPct val="100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ახალციხე</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135290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4C6E7"/>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b="1">
                          <a:solidFill>
                            <a:srgbClr val="C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CAAC"/>
                    </a:solidFill>
                  </a:tcPr>
                </a:tc>
                <a:extLst>
                  <a:ext uri="{0D108BD9-81ED-4DB2-BD59-A6C34878D82A}">
                    <a16:rowId xmlns:a16="http://schemas.microsoft.com/office/drawing/2014/main" val="1520102021"/>
                  </a:ext>
                </a:extLst>
              </a:tr>
              <a:tr h="289398">
                <a:tc>
                  <a:txBody>
                    <a:bodyPr/>
                    <a:lstStyle/>
                    <a:p>
                      <a:pPr>
                        <a:lnSpc>
                          <a:spcPct val="100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სენაკი</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156315</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4</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4C6E7"/>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7</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dirty="0">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844319944"/>
                  </a:ext>
                </a:extLst>
              </a:tr>
              <a:tr h="289398">
                <a:tc>
                  <a:txBody>
                    <a:bodyPr/>
                    <a:lstStyle/>
                    <a:p>
                      <a:pPr>
                        <a:lnSpc>
                          <a:spcPct val="100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თელავი</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173975</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6</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5</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4</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730575801"/>
                  </a:ext>
                </a:extLst>
              </a:tr>
              <a:tr h="289398">
                <a:tc>
                  <a:txBody>
                    <a:bodyPr/>
                    <a:lstStyle/>
                    <a:p>
                      <a:pPr>
                        <a:lnSpc>
                          <a:spcPct val="100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რუსთავი</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423986</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5</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en-US" sz="1600">
                          <a:effectLst/>
                          <a:latin typeface="Sylfaen" panose="010A0502050306030303" pitchFamily="18" charset="0"/>
                          <a:ea typeface="Times New Roman" panose="02020603050405020304" pitchFamily="18" charset="0"/>
                          <a:cs typeface="Times New Roman" panose="02020603050405020304" pitchFamily="18" charset="0"/>
                        </a:rPr>
                        <a:t>5</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7</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b="1">
                          <a:solidFill>
                            <a:srgbClr val="C00000"/>
                          </a:solidFill>
                          <a:effectLst/>
                          <a:latin typeface="Sylfaen" panose="010A0502050306030303" pitchFamily="18" charset="0"/>
                          <a:ea typeface="Times New Roman" panose="02020603050405020304" pitchFamily="18" charset="0"/>
                          <a:cs typeface="Times New Roman" panose="02020603050405020304" pitchFamily="18" charset="0"/>
                        </a:rPr>
                        <a:t>9</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699828393"/>
                  </a:ext>
                </a:extLst>
              </a:tr>
              <a:tr h="289398">
                <a:tc>
                  <a:txBody>
                    <a:bodyPr/>
                    <a:lstStyle/>
                    <a:p>
                      <a:pPr>
                        <a:lnSpc>
                          <a:spcPct val="100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გორი</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85087</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058751143"/>
                  </a:ext>
                </a:extLst>
              </a:tr>
              <a:tr h="289398">
                <a:tc>
                  <a:txBody>
                    <a:bodyPr/>
                    <a:lstStyle/>
                    <a:p>
                      <a:pPr>
                        <a:lnSpc>
                          <a:spcPct val="100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სურამი</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77817</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4C6E7"/>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211473012"/>
                  </a:ext>
                </a:extLst>
              </a:tr>
              <a:tr h="289398">
                <a:tc>
                  <a:txBody>
                    <a:bodyPr/>
                    <a:lstStyle/>
                    <a:p>
                      <a:pPr>
                        <a:lnSpc>
                          <a:spcPct val="100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ქავთარაძე</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777436</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9</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en-US" sz="1600">
                          <a:effectLst/>
                          <a:latin typeface="Sylfaen" panose="010A0502050306030303" pitchFamily="18" charset="0"/>
                          <a:ea typeface="Times New Roman" panose="02020603050405020304" pitchFamily="18" charset="0"/>
                          <a:cs typeface="Times New Roman" panose="02020603050405020304" pitchFamily="18" charset="0"/>
                        </a:rPr>
                        <a:t>9</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en-US"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C00000"/>
                          </a:solidFill>
                          <a:effectLst/>
                          <a:latin typeface="Sylfaen" panose="010A0502050306030303" pitchFamily="18" charset="0"/>
                          <a:ea typeface="Times New Roman" panose="02020603050405020304" pitchFamily="18" charset="0"/>
                          <a:cs typeface="Times New Roman" panose="02020603050405020304" pitchFamily="18" charset="0"/>
                        </a:rPr>
                        <a:t>17</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5</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6</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397158029"/>
                  </a:ext>
                </a:extLst>
              </a:tr>
            </a:tbl>
          </a:graphicData>
        </a:graphic>
      </p:graphicFrame>
    </p:spTree>
    <p:extLst>
      <p:ext uri="{BB962C8B-B14F-4D97-AF65-F5344CB8AC3E}">
        <p14:creationId xmlns:p14="http://schemas.microsoft.com/office/powerpoint/2010/main" val="1185388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78957D6-DB97-4DF5-B949-4EBFE8F23E8B}"/>
              </a:ext>
            </a:extLst>
          </p:cNvPr>
          <p:cNvGraphicFramePr>
            <a:graphicFrameLocks noGrp="1"/>
          </p:cNvGraphicFramePr>
          <p:nvPr>
            <p:extLst>
              <p:ext uri="{D42A27DB-BD31-4B8C-83A1-F6EECF244321}">
                <p14:modId xmlns:p14="http://schemas.microsoft.com/office/powerpoint/2010/main" val="495394419"/>
              </p:ext>
            </p:extLst>
          </p:nvPr>
        </p:nvGraphicFramePr>
        <p:xfrm>
          <a:off x="190053" y="77313"/>
          <a:ext cx="11654116" cy="6456059"/>
        </p:xfrm>
        <a:graphic>
          <a:graphicData uri="http://schemas.openxmlformats.org/drawingml/2006/table">
            <a:tbl>
              <a:tblPr/>
              <a:tblGrid>
                <a:gridCol w="276537">
                  <a:extLst>
                    <a:ext uri="{9D8B030D-6E8A-4147-A177-3AD203B41FA5}">
                      <a16:colId xmlns:a16="http://schemas.microsoft.com/office/drawing/2014/main" val="3198153294"/>
                    </a:ext>
                  </a:extLst>
                </a:gridCol>
                <a:gridCol w="2418804">
                  <a:extLst>
                    <a:ext uri="{9D8B030D-6E8A-4147-A177-3AD203B41FA5}">
                      <a16:colId xmlns:a16="http://schemas.microsoft.com/office/drawing/2014/main" val="3533937466"/>
                    </a:ext>
                  </a:extLst>
                </a:gridCol>
                <a:gridCol w="1083045">
                  <a:extLst>
                    <a:ext uri="{9D8B030D-6E8A-4147-A177-3AD203B41FA5}">
                      <a16:colId xmlns:a16="http://schemas.microsoft.com/office/drawing/2014/main" val="2303033116"/>
                    </a:ext>
                  </a:extLst>
                </a:gridCol>
                <a:gridCol w="1019955">
                  <a:extLst>
                    <a:ext uri="{9D8B030D-6E8A-4147-A177-3AD203B41FA5}">
                      <a16:colId xmlns:a16="http://schemas.microsoft.com/office/drawing/2014/main" val="4100964554"/>
                    </a:ext>
                  </a:extLst>
                </a:gridCol>
                <a:gridCol w="830684">
                  <a:extLst>
                    <a:ext uri="{9D8B030D-6E8A-4147-A177-3AD203B41FA5}">
                      <a16:colId xmlns:a16="http://schemas.microsoft.com/office/drawing/2014/main" val="1695341043"/>
                    </a:ext>
                  </a:extLst>
                </a:gridCol>
                <a:gridCol w="893774">
                  <a:extLst>
                    <a:ext uri="{9D8B030D-6E8A-4147-A177-3AD203B41FA5}">
                      <a16:colId xmlns:a16="http://schemas.microsoft.com/office/drawing/2014/main" val="1983138690"/>
                    </a:ext>
                  </a:extLst>
                </a:gridCol>
                <a:gridCol w="935834">
                  <a:extLst>
                    <a:ext uri="{9D8B030D-6E8A-4147-A177-3AD203B41FA5}">
                      <a16:colId xmlns:a16="http://schemas.microsoft.com/office/drawing/2014/main" val="3107063949"/>
                    </a:ext>
                  </a:extLst>
                </a:gridCol>
                <a:gridCol w="1027035">
                  <a:extLst>
                    <a:ext uri="{9D8B030D-6E8A-4147-A177-3AD203B41FA5}">
                      <a16:colId xmlns:a16="http://schemas.microsoft.com/office/drawing/2014/main" val="526261500"/>
                    </a:ext>
                  </a:extLst>
                </a:gridCol>
                <a:gridCol w="1040068">
                  <a:extLst>
                    <a:ext uri="{9D8B030D-6E8A-4147-A177-3AD203B41FA5}">
                      <a16:colId xmlns:a16="http://schemas.microsoft.com/office/drawing/2014/main" val="872084140"/>
                    </a:ext>
                  </a:extLst>
                </a:gridCol>
                <a:gridCol w="1138259">
                  <a:extLst>
                    <a:ext uri="{9D8B030D-6E8A-4147-A177-3AD203B41FA5}">
                      <a16:colId xmlns:a16="http://schemas.microsoft.com/office/drawing/2014/main" val="3484791325"/>
                    </a:ext>
                  </a:extLst>
                </a:gridCol>
                <a:gridCol w="990121">
                  <a:extLst>
                    <a:ext uri="{9D8B030D-6E8A-4147-A177-3AD203B41FA5}">
                      <a16:colId xmlns:a16="http://schemas.microsoft.com/office/drawing/2014/main" val="3548121681"/>
                    </a:ext>
                  </a:extLst>
                </a:gridCol>
              </a:tblGrid>
              <a:tr h="675157">
                <a:tc gridSpan="11">
                  <a:txBody>
                    <a:bodyPr/>
                    <a:lstStyle/>
                    <a:p>
                      <a:pPr algn="ctr" fontAlgn="t"/>
                      <a:r>
                        <a:rPr lang="ka-GE" sz="2800" b="1" i="0" u="none" strike="noStrike" dirty="0">
                          <a:solidFill>
                            <a:schemeClr val="accent4">
                              <a:lumMod val="50000"/>
                            </a:schemeClr>
                          </a:solidFill>
                          <a:effectLst/>
                          <a:latin typeface="Sylfaen" panose="010A0502050306030303" pitchFamily="18" charset="0"/>
                        </a:rPr>
                        <a:t>ბიუჯეტის განაწილება </a:t>
                      </a:r>
                    </a:p>
                  </a:txBody>
                  <a:tcPr marL="4631" marR="4631" marT="4631" marB="0">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extLst>
                  <a:ext uri="{0D108BD9-81ED-4DB2-BD59-A6C34878D82A}">
                    <a16:rowId xmlns:a16="http://schemas.microsoft.com/office/drawing/2014/main" val="244582482"/>
                  </a:ext>
                </a:extLst>
              </a:tr>
              <a:tr h="519807">
                <a:tc>
                  <a:txBody>
                    <a:bodyPr/>
                    <a:lstStyle/>
                    <a:p>
                      <a:pPr algn="ctr" fontAlgn="t"/>
                      <a:r>
                        <a:rPr lang="en-GB" sz="1400" b="0" i="0" u="none" strike="noStrike">
                          <a:solidFill>
                            <a:srgbClr val="000000"/>
                          </a:solidFill>
                          <a:effectLst/>
                          <a:latin typeface="Sylfaen" panose="010A0502050306030303" pitchFamily="18" charset="0"/>
                        </a:rPr>
                        <a:t>N</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პროვაიდერი</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2017 ბიუჯეტი</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2018 ბიუჯეტი</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ნამატი ლარებში</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მედიკამენტები%</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ფსიქიატრის ხელფასი</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ექთნის ხელფასი</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ფსიქოლოგის ხელფასი</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სოცმუშაკის ხელფასი</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0259402"/>
                  </a:ext>
                </a:extLst>
              </a:tr>
              <a:tr h="276640">
                <a:tc>
                  <a:txBody>
                    <a:bodyPr/>
                    <a:lstStyle/>
                    <a:p>
                      <a:pPr algn="ctr" fontAlgn="t"/>
                      <a:r>
                        <a:rPr lang="ka-GE" sz="1400" b="0" i="0" u="none" strike="noStrike">
                          <a:solidFill>
                            <a:srgbClr val="000000"/>
                          </a:solidFill>
                          <a:effectLst/>
                          <a:latin typeface="Sylfaen" panose="010A0502050306030303" pitchFamily="18" charset="0"/>
                        </a:rPr>
                        <a:t>1</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თბილისის ფ/ჯ/ც/ (გლდანი)</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12230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42900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30670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3,5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35%</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chemeClr val="tx1"/>
                          </a:solidFill>
                          <a:effectLst/>
                          <a:latin typeface="Sylfaen" panose="010A0502050306030303" pitchFamily="18" charset="0"/>
                        </a:rPr>
                        <a:t>1250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1" i="0" u="none" strike="noStrike" dirty="0">
                          <a:solidFill>
                            <a:schemeClr val="accent1">
                              <a:lumMod val="75000"/>
                            </a:schemeClr>
                          </a:solidFill>
                          <a:effectLst/>
                          <a:latin typeface="Sylfaen" panose="010A0502050306030303" pitchFamily="18" charset="0"/>
                        </a:rPr>
                        <a:t>700</a:t>
                      </a:r>
                      <a:endParaRPr lang="ka-GE" sz="1400" b="1" i="0" u="none" strike="noStrike" dirty="0">
                        <a:solidFill>
                          <a:schemeClr val="accent1">
                            <a:lumMod val="75000"/>
                          </a:schemeClr>
                        </a:solidFill>
                        <a:effectLst/>
                        <a:latin typeface="Sylfaen" panose="010A0502050306030303" pitchFamily="18" charset="0"/>
                      </a:endParaRP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Sylfaen" panose="010A0502050306030303" pitchFamily="18" charset="0"/>
                        </a:rPr>
                        <a:t>700</a:t>
                      </a:r>
                      <a:endParaRPr lang="ka-GE" sz="1400" b="0" i="0" u="none" strike="noStrike" dirty="0">
                        <a:solidFill>
                          <a:srgbClr val="000000"/>
                        </a:solidFill>
                        <a:effectLst/>
                        <a:latin typeface="Sylfaen" panose="010A0502050306030303" pitchFamily="18" charset="0"/>
                      </a:endParaRP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ka-GE" sz="1400" b="0" i="0" u="none" strike="noStrike" dirty="0">
                        <a:solidFill>
                          <a:srgbClr val="000000"/>
                        </a:solidFill>
                        <a:effectLst/>
                        <a:latin typeface="Sylfaen" panose="010A0502050306030303" pitchFamily="18" charset="0"/>
                      </a:endParaRP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9419095"/>
                  </a:ext>
                </a:extLst>
              </a:tr>
              <a:tr h="438963">
                <a:tc>
                  <a:txBody>
                    <a:bodyPr/>
                    <a:lstStyle/>
                    <a:p>
                      <a:pPr algn="ctr" fontAlgn="t"/>
                      <a:r>
                        <a:rPr lang="ka-GE" sz="1400" b="0" i="0" u="none" strike="noStrike">
                          <a:solidFill>
                            <a:srgbClr val="000000"/>
                          </a:solidFill>
                          <a:effectLst/>
                          <a:latin typeface="Sylfaen" panose="010A0502050306030303" pitchFamily="18" charset="0"/>
                        </a:rPr>
                        <a:t>2</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ფ/ჯ/ დანარკომანიის ცენტრი (ვაკე-საბურთალო)</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52318</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108500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56182</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2,1</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52%</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1000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470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750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750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8592700"/>
                  </a:ext>
                </a:extLst>
              </a:tr>
              <a:tr h="450959">
                <a:tc>
                  <a:txBody>
                    <a:bodyPr/>
                    <a:lstStyle/>
                    <a:p>
                      <a:pPr algn="ctr" fontAlgn="t"/>
                      <a:r>
                        <a:rPr lang="ka-GE" sz="1400" b="0" i="0" u="none" strike="noStrike">
                          <a:solidFill>
                            <a:srgbClr val="000000"/>
                          </a:solidFill>
                          <a:effectLst/>
                          <a:latin typeface="Sylfaen" panose="010A0502050306030303" pitchFamily="18" charset="0"/>
                        </a:rPr>
                        <a:t>3</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რუსთავის ფ/ჯ/ც/ (რუსთავი, მარნეული)</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20581</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54900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34319</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2,7</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31%</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1250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625</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1" i="0" u="none" strike="noStrike" dirty="0">
                          <a:solidFill>
                            <a:schemeClr val="accent1">
                              <a:lumMod val="75000"/>
                            </a:schemeClr>
                          </a:solidFill>
                          <a:effectLst/>
                          <a:latin typeface="Sylfaen" panose="010A0502050306030303" pitchFamily="18" charset="0"/>
                        </a:rPr>
                        <a:t>750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750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6550280"/>
                  </a:ext>
                </a:extLst>
              </a:tr>
              <a:tr h="267277">
                <a:tc>
                  <a:txBody>
                    <a:bodyPr/>
                    <a:lstStyle/>
                    <a:p>
                      <a:pPr algn="ctr" fontAlgn="t"/>
                      <a:r>
                        <a:rPr lang="ka-GE" sz="1400" b="0" i="0" u="none" strike="noStrike">
                          <a:solidFill>
                            <a:srgbClr val="000000"/>
                          </a:solidFill>
                          <a:effectLst/>
                          <a:latin typeface="Sylfaen" panose="010A0502050306030303" pitchFamily="18" charset="0"/>
                        </a:rPr>
                        <a:t>4</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გორმედი (გორი)</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8720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27300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18580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t" latinLnBrk="0" hangingPunct="1"/>
                      <a:r>
                        <a:rPr lang="ka-GE" sz="1400" b="0" i="0" u="none" strike="noStrike" kern="1200" dirty="0">
                          <a:solidFill>
                            <a:srgbClr val="000000"/>
                          </a:solidFill>
                          <a:effectLst/>
                          <a:latin typeface="Sylfaen" panose="010A0502050306030303" pitchFamily="18" charset="0"/>
                          <a:ea typeface="+mn-ea"/>
                          <a:cs typeface="+mn-cs"/>
                        </a:rPr>
                        <a:t>3,1</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t" latinLnBrk="0" hangingPunct="1"/>
                      <a:r>
                        <a:rPr lang="ka-GE" sz="1400" b="0" i="0" u="none" strike="noStrike" kern="1200">
                          <a:solidFill>
                            <a:srgbClr val="000000"/>
                          </a:solidFill>
                          <a:effectLst/>
                          <a:latin typeface="Sylfaen" panose="010A0502050306030303" pitchFamily="18" charset="0"/>
                          <a:ea typeface="+mn-ea"/>
                          <a:cs typeface="+mn-cs"/>
                        </a:rPr>
                        <a:t>35,30%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t" latinLnBrk="0" hangingPunct="1"/>
                      <a:r>
                        <a:rPr lang="ka-GE" sz="1400" b="1" i="0" u="none" strike="noStrike" kern="1200" dirty="0">
                          <a:solidFill>
                            <a:schemeClr val="accent1">
                              <a:lumMod val="75000"/>
                            </a:schemeClr>
                          </a:solidFill>
                          <a:effectLst/>
                          <a:latin typeface="Sylfaen" panose="010A0502050306030303" pitchFamily="18" charset="0"/>
                          <a:ea typeface="+mn-ea"/>
                          <a:cs typeface="+mn-cs"/>
                        </a:rPr>
                        <a:t>1308</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t" latinLnBrk="0" hangingPunct="1"/>
                      <a:r>
                        <a:rPr lang="ka-GE" sz="1400" b="0" i="0" u="none" strike="noStrike" kern="1200">
                          <a:solidFill>
                            <a:srgbClr val="000000"/>
                          </a:solidFill>
                          <a:effectLst/>
                          <a:latin typeface="Sylfaen" panose="010A0502050306030303" pitchFamily="18" charset="0"/>
                          <a:ea typeface="+mn-ea"/>
                          <a:cs typeface="+mn-cs"/>
                        </a:rPr>
                        <a:t>400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t" latinLnBrk="0" hangingPunct="1"/>
                      <a:r>
                        <a:rPr lang="ka-GE" sz="1400" b="0" i="0" u="none" strike="noStrike" kern="1200">
                          <a:solidFill>
                            <a:srgbClr val="000000"/>
                          </a:solidFill>
                          <a:effectLst/>
                          <a:latin typeface="Sylfaen" panose="010A0502050306030303" pitchFamily="18" charset="0"/>
                          <a:ea typeface="+mn-ea"/>
                          <a:cs typeface="+mn-cs"/>
                        </a:rPr>
                        <a:t>500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t" latinLnBrk="0" hangingPunct="1"/>
                      <a:r>
                        <a:rPr lang="ka-GE" sz="1400" b="0" i="0" u="none" strike="noStrike" kern="1200">
                          <a:solidFill>
                            <a:srgbClr val="000000"/>
                          </a:solidFill>
                          <a:effectLst/>
                          <a:latin typeface="Sylfaen" panose="010A0502050306030303" pitchFamily="18" charset="0"/>
                          <a:ea typeface="+mn-ea"/>
                          <a:cs typeface="+mn-cs"/>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1391069"/>
                  </a:ext>
                </a:extLst>
              </a:tr>
              <a:tr h="279650">
                <a:tc>
                  <a:txBody>
                    <a:bodyPr/>
                    <a:lstStyle/>
                    <a:p>
                      <a:pPr algn="ctr" fontAlgn="t"/>
                      <a:r>
                        <a:rPr lang="ka-GE" sz="1400" b="0" i="0" u="none" strike="noStrike">
                          <a:solidFill>
                            <a:srgbClr val="000000"/>
                          </a:solidFill>
                          <a:effectLst/>
                          <a:latin typeface="Sylfaen" panose="010A0502050306030303" pitchFamily="18" charset="0"/>
                        </a:rPr>
                        <a:t>6</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უნიმედი სამცხე (ახალციხე)</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7001</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17520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10519</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t" latinLnBrk="0" hangingPunct="1"/>
                      <a:r>
                        <a:rPr lang="ka-GE" sz="1400" b="0" i="0" u="none" strike="noStrike" kern="1200">
                          <a:solidFill>
                            <a:srgbClr val="000000"/>
                          </a:solidFill>
                          <a:effectLst/>
                          <a:latin typeface="Sylfaen" panose="010A0502050306030303" pitchFamily="18" charset="0"/>
                          <a:ea typeface="+mn-ea"/>
                          <a:cs typeface="+mn-cs"/>
                        </a:rPr>
                        <a:t>2,5</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t" latinLnBrk="0" hangingPunct="1">
                        <a:lnSpc>
                          <a:spcPct val="115000"/>
                        </a:lnSpc>
                        <a:spcAft>
                          <a:spcPts val="0"/>
                        </a:spcAft>
                      </a:pPr>
                      <a:endParaRPr lang="ka-GE" sz="1400" b="0" i="0" u="none" strike="noStrike" kern="1200" dirty="0">
                        <a:solidFill>
                          <a:srgbClr val="000000"/>
                        </a:solidFill>
                        <a:effectLst/>
                        <a:latin typeface="Sylfaen" panose="010A0502050306030303" pitchFamily="18" charset="0"/>
                        <a:ea typeface="+mn-ea"/>
                        <a:cs typeface="+mn-cs"/>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marL="0" algn="ctr" defTabSz="914400" rtl="0" eaLnBrk="1" fontAlgn="t" latinLnBrk="0" hangingPunct="1">
                        <a:lnSpc>
                          <a:spcPct val="115000"/>
                        </a:lnSpc>
                        <a:spcAft>
                          <a:spcPts val="0"/>
                        </a:spcAft>
                      </a:pPr>
                      <a:r>
                        <a:rPr lang="en-US" sz="1400" b="0" i="0" u="none" strike="noStrike" kern="1200">
                          <a:solidFill>
                            <a:srgbClr val="000000"/>
                          </a:solidFill>
                          <a:effectLst/>
                          <a:latin typeface="Sylfaen" panose="010A0502050306030303" pitchFamily="18" charset="0"/>
                          <a:ea typeface="+mn-ea"/>
                          <a:cs typeface="+mn-cs"/>
                        </a:rPr>
                        <a:t> </a:t>
                      </a:r>
                      <a:r>
                        <a:rPr lang="ka-GE" sz="1400" b="0" i="0" u="none" strike="noStrike" kern="1200">
                          <a:solidFill>
                            <a:srgbClr val="000000"/>
                          </a:solidFill>
                          <a:effectLst/>
                          <a:latin typeface="Sylfaen" panose="010A0502050306030303" pitchFamily="18" charset="0"/>
                          <a:ea typeface="+mn-ea"/>
                          <a:cs typeface="+mn-cs"/>
                        </a:rPr>
                        <a:t>900</a:t>
                      </a: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marL="0" algn="ctr" defTabSz="914400" rtl="0" eaLnBrk="1" fontAlgn="t" latinLnBrk="0" hangingPunct="1">
                        <a:lnSpc>
                          <a:spcPct val="115000"/>
                        </a:lnSpc>
                        <a:spcAft>
                          <a:spcPts val="0"/>
                        </a:spcAft>
                      </a:pPr>
                      <a:r>
                        <a:rPr lang="en-US" sz="1400" b="0" i="0" u="none" strike="noStrike" kern="1200">
                          <a:solidFill>
                            <a:srgbClr val="000000"/>
                          </a:solidFill>
                          <a:effectLst/>
                          <a:latin typeface="Sylfaen" panose="010A0502050306030303" pitchFamily="18" charset="0"/>
                          <a:ea typeface="+mn-ea"/>
                          <a:cs typeface="+mn-cs"/>
                        </a:rPr>
                        <a:t> </a:t>
                      </a:r>
                      <a:r>
                        <a:rPr lang="ka-GE" sz="1400" b="0" i="0" u="none" strike="noStrike" kern="1200">
                          <a:solidFill>
                            <a:srgbClr val="000000"/>
                          </a:solidFill>
                          <a:effectLst/>
                          <a:latin typeface="Sylfaen" panose="010A0502050306030303" pitchFamily="18" charset="0"/>
                          <a:ea typeface="+mn-ea"/>
                          <a:cs typeface="+mn-cs"/>
                        </a:rPr>
                        <a:t>300</a:t>
                      </a: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marL="0" algn="ctr" defTabSz="914400" rtl="0" eaLnBrk="1" fontAlgn="t" latinLnBrk="0" hangingPunct="1">
                        <a:lnSpc>
                          <a:spcPct val="115000"/>
                        </a:lnSpc>
                        <a:spcAft>
                          <a:spcPts val="0"/>
                        </a:spcAft>
                      </a:pPr>
                      <a:r>
                        <a:rPr lang="en-US" sz="1400" b="0" i="0" u="none" strike="noStrike" kern="1200">
                          <a:solidFill>
                            <a:srgbClr val="000000"/>
                          </a:solidFill>
                          <a:effectLst/>
                          <a:latin typeface="Sylfaen" panose="010A0502050306030303" pitchFamily="18" charset="0"/>
                          <a:ea typeface="+mn-ea"/>
                          <a:cs typeface="+mn-cs"/>
                        </a:rPr>
                        <a:t> </a:t>
                      </a:r>
                      <a:r>
                        <a:rPr lang="ka-GE" sz="1400" b="0" i="0" u="none" strike="noStrike" kern="1200">
                          <a:solidFill>
                            <a:srgbClr val="000000"/>
                          </a:solidFill>
                          <a:effectLst/>
                          <a:latin typeface="Sylfaen" panose="010A0502050306030303" pitchFamily="18" charset="0"/>
                          <a:ea typeface="+mn-ea"/>
                          <a:cs typeface="+mn-cs"/>
                        </a:rPr>
                        <a:t>0</a:t>
                      </a: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marL="0" algn="ctr" defTabSz="914400" rtl="0" eaLnBrk="1" fontAlgn="t" latinLnBrk="0" hangingPunct="1">
                        <a:lnSpc>
                          <a:spcPct val="115000"/>
                        </a:lnSpc>
                        <a:spcAft>
                          <a:spcPts val="0"/>
                        </a:spcAft>
                      </a:pPr>
                      <a:r>
                        <a:rPr lang="en-US" sz="1400" b="0" i="0" u="none" strike="noStrike" kern="1200" dirty="0">
                          <a:solidFill>
                            <a:srgbClr val="000000"/>
                          </a:solidFill>
                          <a:effectLst/>
                          <a:latin typeface="Sylfaen" panose="010A0502050306030303" pitchFamily="18" charset="0"/>
                          <a:ea typeface="+mn-ea"/>
                          <a:cs typeface="+mn-cs"/>
                        </a:rPr>
                        <a:t> </a:t>
                      </a:r>
                      <a:r>
                        <a:rPr lang="ka-GE" sz="1400" b="0" i="0" u="none" strike="noStrike" kern="1200" dirty="0">
                          <a:solidFill>
                            <a:srgbClr val="000000"/>
                          </a:solidFill>
                          <a:effectLst/>
                          <a:latin typeface="Sylfaen" panose="010A0502050306030303" pitchFamily="18" charset="0"/>
                          <a:ea typeface="+mn-ea"/>
                          <a:cs typeface="+mn-cs"/>
                        </a:rPr>
                        <a:t>0</a:t>
                      </a: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4088906126"/>
                  </a:ext>
                </a:extLst>
              </a:tr>
              <a:tr h="276640">
                <a:tc>
                  <a:txBody>
                    <a:bodyPr/>
                    <a:lstStyle/>
                    <a:p>
                      <a:pPr algn="ctr" fontAlgn="t"/>
                      <a:r>
                        <a:rPr lang="ka-GE" sz="1400" b="0" i="0" u="none" strike="noStrike">
                          <a:solidFill>
                            <a:srgbClr val="000000"/>
                          </a:solidFill>
                          <a:effectLst/>
                          <a:latin typeface="Sylfaen" panose="010A0502050306030303" pitchFamily="18" charset="0"/>
                        </a:rPr>
                        <a:t>7</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დუშეთი</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t" latinLnBrk="0" hangingPunct="1"/>
                      <a:r>
                        <a:rPr lang="ka-GE" sz="1400" b="0" i="0" u="none" strike="noStrike" kern="1200" dirty="0">
                          <a:solidFill>
                            <a:srgbClr val="000000"/>
                          </a:solidFill>
                          <a:effectLst/>
                          <a:latin typeface="Sylfaen" panose="010A0502050306030303" pitchFamily="18" charset="0"/>
                          <a:ea typeface="+mn-ea"/>
                          <a:cs typeface="+mn-cs"/>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t" latinLnBrk="0" hangingPunct="1"/>
                      <a:r>
                        <a:rPr lang="en-GB" sz="1400" b="0" i="0" u="none" strike="noStrike" kern="1200">
                          <a:solidFill>
                            <a:srgbClr val="000000"/>
                          </a:solidFill>
                          <a:effectLst/>
                          <a:latin typeface="Sylfaen" panose="010A0502050306030303" pitchFamily="18" charset="0"/>
                          <a:ea typeface="+mn-ea"/>
                          <a:cs typeface="+mn-cs"/>
                        </a:rPr>
                        <a:t>N%</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t" latinLnBrk="0" hangingPunct="1"/>
                      <a:r>
                        <a:rPr lang="ka-GE" sz="1400" b="1" i="0" u="none" strike="noStrike" kern="1200" dirty="0">
                          <a:solidFill>
                            <a:srgbClr val="C00000"/>
                          </a:solidFill>
                          <a:effectLst/>
                          <a:latin typeface="Sylfaen" panose="010A0502050306030303" pitchFamily="18" charset="0"/>
                          <a:ea typeface="+mn-ea"/>
                          <a:cs typeface="+mn-cs"/>
                        </a:rPr>
                        <a:t>350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t" latinLnBrk="0" hangingPunct="1"/>
                      <a:r>
                        <a:rPr lang="ka-GE" sz="1400" b="0" i="0" u="none" strike="noStrike" kern="1200">
                          <a:solidFill>
                            <a:srgbClr val="000000"/>
                          </a:solidFill>
                          <a:effectLst/>
                          <a:latin typeface="Sylfaen" panose="010A0502050306030303" pitchFamily="18" charset="0"/>
                          <a:ea typeface="+mn-ea"/>
                          <a:cs typeface="+mn-cs"/>
                        </a:rPr>
                        <a:t>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t" latinLnBrk="0" hangingPunct="1"/>
                      <a:r>
                        <a:rPr lang="ka-GE" sz="1400" b="0" i="0" u="none" strike="noStrike" kern="1200" dirty="0">
                          <a:solidFill>
                            <a:srgbClr val="000000"/>
                          </a:solidFill>
                          <a:effectLst/>
                          <a:latin typeface="Sylfaen" panose="010A0502050306030303" pitchFamily="18" charset="0"/>
                          <a:ea typeface="+mn-ea"/>
                          <a:cs typeface="+mn-cs"/>
                        </a:rPr>
                        <a:t>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t" latinLnBrk="0" hangingPunct="1"/>
                      <a:r>
                        <a:rPr lang="ka-GE" sz="1400" b="0" i="0" u="none" strike="noStrike" kern="1200">
                          <a:solidFill>
                            <a:srgbClr val="000000"/>
                          </a:solidFill>
                          <a:effectLst/>
                          <a:latin typeface="Sylfaen" panose="010A0502050306030303" pitchFamily="18" charset="0"/>
                          <a:ea typeface="+mn-ea"/>
                          <a:cs typeface="+mn-cs"/>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51555081"/>
                  </a:ext>
                </a:extLst>
              </a:tr>
              <a:tr h="461860">
                <a:tc>
                  <a:txBody>
                    <a:bodyPr/>
                    <a:lstStyle/>
                    <a:p>
                      <a:pPr algn="ctr" fontAlgn="t"/>
                      <a:r>
                        <a:rPr lang="ka-GE" sz="1400" b="0" i="0" u="none" strike="noStrike">
                          <a:solidFill>
                            <a:srgbClr val="000000"/>
                          </a:solidFill>
                          <a:effectLst/>
                          <a:latin typeface="Sylfaen" panose="010A0502050306030303" pitchFamily="18" charset="0"/>
                        </a:rPr>
                        <a:t>7</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მცხეთა-მთიანეთი (მცხეთა, დუშეთი)</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5124</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12240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7116</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2,4</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35%</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600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400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400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t" latinLnBrk="0" hangingPunct="1"/>
                      <a:r>
                        <a:rPr lang="ka-GE" sz="1400" b="0" i="0" u="none" strike="noStrike" kern="1200" dirty="0">
                          <a:solidFill>
                            <a:srgbClr val="000000"/>
                          </a:solidFill>
                          <a:effectLst/>
                          <a:latin typeface="Sylfaen" panose="010A0502050306030303" pitchFamily="18" charset="0"/>
                          <a:ea typeface="+mn-ea"/>
                          <a:cs typeface="+mn-cs"/>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7686640"/>
                  </a:ext>
                </a:extLst>
              </a:tr>
              <a:tr h="494852">
                <a:tc>
                  <a:txBody>
                    <a:bodyPr/>
                    <a:lstStyle/>
                    <a:p>
                      <a:pPr algn="ctr" fontAlgn="t"/>
                      <a:r>
                        <a:rPr lang="ka-GE" sz="1400" b="0" i="0" u="none" strike="noStrike">
                          <a:solidFill>
                            <a:srgbClr val="000000"/>
                          </a:solidFill>
                          <a:effectLst/>
                          <a:latin typeface="Sylfaen" panose="010A0502050306030303" pitchFamily="18" charset="0"/>
                        </a:rPr>
                        <a:t>8</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თელავის ფ/ნ/დ/ (თელავი, ყვარელი)</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9994</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22520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12526</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2,3</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 39,3%</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625</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375</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300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300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274182"/>
                  </a:ext>
                </a:extLst>
              </a:tr>
              <a:tr h="527124">
                <a:tc>
                  <a:txBody>
                    <a:bodyPr/>
                    <a:lstStyle/>
                    <a:p>
                      <a:pPr algn="ctr" fontAlgn="t"/>
                      <a:r>
                        <a:rPr lang="ka-GE" sz="1400" b="0" i="0" u="none" strike="noStrike">
                          <a:solidFill>
                            <a:srgbClr val="000000"/>
                          </a:solidFill>
                          <a:effectLst/>
                          <a:latin typeface="Sylfaen" panose="010A0502050306030303" pitchFamily="18" charset="0"/>
                        </a:rPr>
                        <a:t>9</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არქიმედე (ლაგოდეხი, სიღნაღი, დედოფლისწყარო</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9994</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12020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2026</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1,2</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ka-GE" sz="1400" b="0" i="0" u="none" strike="noStrike" dirty="0">
                          <a:solidFill>
                            <a:srgbClr val="000000"/>
                          </a:solidFill>
                          <a:effectLst/>
                          <a:latin typeface="Sylfaen" panose="010A0502050306030303" pitchFamily="18" charset="0"/>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ka-GE" sz="1400" b="0" i="0" u="none" strike="noStrike" dirty="0">
                          <a:solidFill>
                            <a:srgbClr val="000000"/>
                          </a:solidFill>
                          <a:effectLst/>
                          <a:latin typeface="Sylfaen" panose="010A0502050306030303" pitchFamily="18" charset="0"/>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ka-GE" sz="1400" b="0" i="0" u="none" strike="noStrike" dirty="0">
                          <a:solidFill>
                            <a:srgbClr val="000000"/>
                          </a:solidFill>
                          <a:effectLst/>
                          <a:latin typeface="Sylfaen" panose="010A0502050306030303" pitchFamily="18" charset="0"/>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ka-GE" sz="1400" b="0" i="0" u="none" strike="noStrike" dirty="0">
                          <a:solidFill>
                            <a:srgbClr val="000000"/>
                          </a:solidFill>
                          <a:effectLst/>
                          <a:latin typeface="Sylfaen" panose="010A0502050306030303" pitchFamily="18" charset="0"/>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513418828"/>
                  </a:ext>
                </a:extLst>
              </a:tr>
              <a:tr h="462579">
                <a:tc>
                  <a:txBody>
                    <a:bodyPr/>
                    <a:lstStyle/>
                    <a:p>
                      <a:pPr algn="ctr" fontAlgn="t"/>
                      <a:r>
                        <a:rPr lang="ka-GE" sz="1400" b="0" i="0" u="none" strike="noStrike">
                          <a:solidFill>
                            <a:srgbClr val="000000"/>
                          </a:solidFill>
                          <a:effectLst/>
                          <a:latin typeface="Sylfaen" panose="010A0502050306030303" pitchFamily="18" charset="0"/>
                        </a:rPr>
                        <a:t>11</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ქუტირის ფ/ჯ/ც/ (ხონი, მარტვილი)</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2267</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14720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12453</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6,5</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23%</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900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420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440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2258738"/>
                  </a:ext>
                </a:extLst>
              </a:tr>
              <a:tr h="276640">
                <a:tc>
                  <a:txBody>
                    <a:bodyPr/>
                    <a:lstStyle/>
                    <a:p>
                      <a:pPr algn="ctr" fontAlgn="t"/>
                      <a:r>
                        <a:rPr lang="ka-GE" sz="1400" b="0" i="0" u="none" strike="noStrike">
                          <a:solidFill>
                            <a:srgbClr val="000000"/>
                          </a:solidFill>
                          <a:effectLst/>
                          <a:latin typeface="Sylfaen" panose="010A0502050306030303" pitchFamily="18" charset="0"/>
                        </a:rPr>
                        <a:t>13</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სენაკის ფ/ჯ/ც/ (სენაკი)</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16084</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20200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4116</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1,3</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35%</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1100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430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500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500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0853534"/>
                  </a:ext>
                </a:extLst>
              </a:tr>
              <a:tr h="276640">
                <a:tc>
                  <a:txBody>
                    <a:bodyPr/>
                    <a:lstStyle/>
                    <a:p>
                      <a:pPr algn="ctr" fontAlgn="t"/>
                      <a:r>
                        <a:rPr lang="ka-GE" sz="1400" b="0" i="0" u="none" strike="noStrike">
                          <a:solidFill>
                            <a:srgbClr val="000000"/>
                          </a:solidFill>
                          <a:effectLst/>
                          <a:latin typeface="Sylfaen" panose="010A0502050306030303" pitchFamily="18" charset="0"/>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ზუგდიდი (ფ/ჯ/ნ/პ/ც/)</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13160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18300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5140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1,4</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35%</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1" i="0" u="none" strike="noStrike" dirty="0">
                          <a:solidFill>
                            <a:srgbClr val="C00000"/>
                          </a:solidFill>
                          <a:effectLst/>
                          <a:latin typeface="Sylfaen" panose="010A0502050306030303" pitchFamily="18" charset="0"/>
                        </a:rPr>
                        <a:t>360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1" i="0" u="none" strike="noStrike" dirty="0">
                          <a:solidFill>
                            <a:srgbClr val="C00000"/>
                          </a:solidFill>
                          <a:effectLst/>
                          <a:latin typeface="Sylfaen" panose="010A0502050306030303" pitchFamily="18" charset="0"/>
                        </a:rPr>
                        <a:t>240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1" i="0" u="none" strike="noStrike" dirty="0">
                          <a:solidFill>
                            <a:srgbClr val="C00000"/>
                          </a:solidFill>
                          <a:effectLst/>
                          <a:latin typeface="Sylfaen" panose="010A0502050306030303" pitchFamily="18" charset="0"/>
                        </a:rPr>
                        <a:t>240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5841572"/>
                  </a:ext>
                </a:extLst>
              </a:tr>
              <a:tr h="276640">
                <a:tc>
                  <a:txBody>
                    <a:bodyPr/>
                    <a:lstStyle/>
                    <a:p>
                      <a:pPr algn="ctr" fontAlgn="t"/>
                      <a:r>
                        <a:rPr lang="ka-GE" sz="1400" b="0" i="0" u="none" strike="noStrike">
                          <a:solidFill>
                            <a:srgbClr val="000000"/>
                          </a:solidFill>
                          <a:effectLst/>
                          <a:latin typeface="Sylfaen" panose="010A0502050306030303" pitchFamily="18" charset="0"/>
                        </a:rPr>
                        <a:t>14</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მედალფა (ოზურგეთი)</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6533</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10600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4067</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1,6</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t"/>
                      <a:r>
                        <a:rPr lang="ka-GE" sz="1400" b="0" i="0" u="none" strike="noStrike">
                          <a:solidFill>
                            <a:srgbClr val="000000"/>
                          </a:solidFill>
                          <a:effectLst/>
                          <a:latin typeface="Sylfaen" panose="010A0502050306030303" pitchFamily="18" charset="0"/>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t"/>
                      <a:r>
                        <a:rPr lang="ka-GE" sz="1400" b="0" i="0" u="none" strike="noStrike" dirty="0">
                          <a:solidFill>
                            <a:srgbClr val="000000"/>
                          </a:solidFill>
                          <a:effectLst/>
                          <a:latin typeface="Sylfaen" panose="010A0502050306030303" pitchFamily="18" charset="0"/>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t"/>
                      <a:r>
                        <a:rPr lang="ka-GE" sz="1400" b="0" i="0" u="none" strike="noStrike">
                          <a:solidFill>
                            <a:srgbClr val="000000"/>
                          </a:solidFill>
                          <a:effectLst/>
                          <a:latin typeface="Sylfaen" panose="010A0502050306030303" pitchFamily="18" charset="0"/>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t"/>
                      <a:r>
                        <a:rPr lang="ka-GE" sz="1400" b="0" i="0" u="none" strike="noStrike">
                          <a:solidFill>
                            <a:srgbClr val="000000"/>
                          </a:solidFill>
                          <a:effectLst/>
                          <a:latin typeface="Sylfaen" panose="010A0502050306030303" pitchFamily="18" charset="0"/>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3795087025"/>
                  </a:ext>
                </a:extLst>
              </a:tr>
              <a:tr h="276640">
                <a:tc>
                  <a:txBody>
                    <a:bodyPr/>
                    <a:lstStyle/>
                    <a:p>
                      <a:pPr algn="ctr" fontAlgn="t"/>
                      <a:r>
                        <a:rPr lang="ka-GE" sz="1400" b="0" i="0" u="none" strike="noStrike">
                          <a:solidFill>
                            <a:srgbClr val="000000"/>
                          </a:solidFill>
                          <a:effectLst/>
                          <a:latin typeface="Sylfaen" panose="010A0502050306030303" pitchFamily="18" charset="0"/>
                        </a:rPr>
                        <a:t>15</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1" i="0" u="none" strike="noStrike">
                          <a:solidFill>
                            <a:srgbClr val="C00000"/>
                          </a:solidFill>
                          <a:effectLst/>
                          <a:latin typeface="Sylfaen" panose="010A0502050306030303" pitchFamily="18" charset="0"/>
                        </a:rPr>
                        <a:t>ნევრონი (ლანჩხუთი)</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1" i="0" u="none" strike="noStrike">
                          <a:solidFill>
                            <a:srgbClr val="C00000"/>
                          </a:solidFill>
                          <a:effectLst/>
                          <a:latin typeface="Sylfaen" panose="010A0502050306030303" pitchFamily="18" charset="0"/>
                        </a:rPr>
                        <a:t>7077</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1" i="0" u="none" strike="noStrike">
                          <a:solidFill>
                            <a:srgbClr val="C00000"/>
                          </a:solidFill>
                          <a:effectLst/>
                          <a:latin typeface="Sylfaen" panose="010A0502050306030303" pitchFamily="18" charset="0"/>
                        </a:rPr>
                        <a:t>4100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1" i="0" u="none" strike="noStrike" dirty="0">
                          <a:solidFill>
                            <a:srgbClr val="C00000"/>
                          </a:solidFill>
                          <a:effectLst/>
                          <a:latin typeface="Sylfaen" panose="010A0502050306030303" pitchFamily="18" charset="0"/>
                        </a:rPr>
                        <a:t>-2977</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1" i="0" u="none" strike="noStrike">
                          <a:solidFill>
                            <a:srgbClr val="C00000"/>
                          </a:solidFill>
                          <a:effectLst/>
                          <a:latin typeface="Sylfaen" panose="010A0502050306030303" pitchFamily="18" charset="0"/>
                        </a:rPr>
                        <a:t>0,6</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35%</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1" i="0" u="none" strike="noStrike" dirty="0">
                          <a:solidFill>
                            <a:srgbClr val="C00000"/>
                          </a:solidFill>
                          <a:effectLst/>
                          <a:latin typeface="Sylfaen" panose="010A0502050306030303" pitchFamily="18" charset="0"/>
                        </a:rPr>
                        <a:t>248,6</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1" i="0" u="none" strike="noStrike" dirty="0">
                          <a:solidFill>
                            <a:srgbClr val="C00000"/>
                          </a:solidFill>
                          <a:effectLst/>
                          <a:latin typeface="Sylfaen" panose="010A0502050306030303" pitchFamily="18" charset="0"/>
                        </a:rPr>
                        <a:t>139</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1" i="0" u="none" strike="noStrike" dirty="0">
                          <a:solidFill>
                            <a:srgbClr val="C00000"/>
                          </a:solidFill>
                          <a:effectLst/>
                          <a:latin typeface="Sylfaen" panose="010A0502050306030303" pitchFamily="18" charset="0"/>
                        </a:rPr>
                        <a:t>125</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 </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3582065"/>
                  </a:ext>
                </a:extLst>
              </a:tr>
              <a:tr h="0">
                <a:tc>
                  <a:txBody>
                    <a:bodyPr/>
                    <a:lstStyle/>
                    <a:p>
                      <a:pPr algn="ctr" fontAlgn="t"/>
                      <a:r>
                        <a:rPr lang="ka-GE" sz="1400" b="0" i="0" u="none" strike="noStrike">
                          <a:solidFill>
                            <a:srgbClr val="000000"/>
                          </a:solidFill>
                          <a:effectLst/>
                          <a:latin typeface="Sylfaen" panose="010A0502050306030303" pitchFamily="18" charset="0"/>
                        </a:rPr>
                        <a:t>16</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ბათუმის ფ/ჯ/ც/ (ბათუმი)</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16518</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43300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26782</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2,6</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35%</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1200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450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a:solidFill>
                            <a:srgbClr val="000000"/>
                          </a:solidFill>
                          <a:effectLst/>
                          <a:latin typeface="Sylfaen" panose="010A0502050306030303" pitchFamily="18" charset="0"/>
                        </a:rPr>
                        <a:t>1000</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ka-GE" sz="1400" b="0" i="0" u="none" strike="noStrike" dirty="0">
                          <a:solidFill>
                            <a:srgbClr val="000000"/>
                          </a:solidFill>
                          <a:effectLst/>
                          <a:latin typeface="Sylfaen" panose="010A0502050306030303" pitchFamily="18" charset="0"/>
                        </a:rPr>
                        <a:t>625</a:t>
                      </a:r>
                    </a:p>
                  </a:txBody>
                  <a:tcPr marL="4631" marR="4631" marT="463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265866"/>
                  </a:ext>
                </a:extLst>
              </a:tr>
            </a:tbl>
          </a:graphicData>
        </a:graphic>
      </p:graphicFrame>
      <p:sp>
        <p:nvSpPr>
          <p:cNvPr id="5" name="Arrow: Up 4">
            <a:extLst>
              <a:ext uri="{FF2B5EF4-FFF2-40B4-BE49-F238E27FC236}">
                <a16:creationId xmlns:a16="http://schemas.microsoft.com/office/drawing/2014/main" id="{02F1FCDF-F50F-476F-BCA5-0D37278AF593}"/>
              </a:ext>
            </a:extLst>
          </p:cNvPr>
          <p:cNvSpPr/>
          <p:nvPr/>
        </p:nvSpPr>
        <p:spPr>
          <a:xfrm>
            <a:off x="6090620" y="690770"/>
            <a:ext cx="333487" cy="52712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a:p>
        </p:txBody>
      </p:sp>
      <p:sp>
        <p:nvSpPr>
          <p:cNvPr id="6" name="Arrow: Down 5">
            <a:extLst>
              <a:ext uri="{FF2B5EF4-FFF2-40B4-BE49-F238E27FC236}">
                <a16:creationId xmlns:a16="http://schemas.microsoft.com/office/drawing/2014/main" id="{375CE719-14E9-4B90-96A6-7DA360B88D0D}"/>
              </a:ext>
            </a:extLst>
          </p:cNvPr>
          <p:cNvSpPr/>
          <p:nvPr/>
        </p:nvSpPr>
        <p:spPr>
          <a:xfrm>
            <a:off x="6424107" y="6101294"/>
            <a:ext cx="193637" cy="215153"/>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a:p>
        </p:txBody>
      </p:sp>
      <p:sp>
        <p:nvSpPr>
          <p:cNvPr id="7" name="Arrow: Left 6">
            <a:extLst>
              <a:ext uri="{FF2B5EF4-FFF2-40B4-BE49-F238E27FC236}">
                <a16:creationId xmlns:a16="http://schemas.microsoft.com/office/drawing/2014/main" id="{1F5035AB-FA9C-48C2-9CB5-36AD80BBE0EB}"/>
              </a:ext>
            </a:extLst>
          </p:cNvPr>
          <p:cNvSpPr/>
          <p:nvPr/>
        </p:nvSpPr>
        <p:spPr>
          <a:xfrm>
            <a:off x="3051236" y="2675655"/>
            <a:ext cx="2485017" cy="290456"/>
          </a:xfrm>
          <a:prstGeom prst="lef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a:p>
        </p:txBody>
      </p:sp>
      <p:sp>
        <p:nvSpPr>
          <p:cNvPr id="8" name="Arrow: Left 7">
            <a:extLst>
              <a:ext uri="{FF2B5EF4-FFF2-40B4-BE49-F238E27FC236}">
                <a16:creationId xmlns:a16="http://schemas.microsoft.com/office/drawing/2014/main" id="{4DD5A407-E7B3-4135-9DB2-B5B759FD13B4}"/>
              </a:ext>
            </a:extLst>
          </p:cNvPr>
          <p:cNvSpPr/>
          <p:nvPr/>
        </p:nvSpPr>
        <p:spPr>
          <a:xfrm>
            <a:off x="3051236" y="5756156"/>
            <a:ext cx="2485017" cy="290456"/>
          </a:xfrm>
          <a:prstGeom prst="lef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a:p>
        </p:txBody>
      </p:sp>
      <p:sp>
        <p:nvSpPr>
          <p:cNvPr id="9" name="Arrow: Left 8">
            <a:extLst>
              <a:ext uri="{FF2B5EF4-FFF2-40B4-BE49-F238E27FC236}">
                <a16:creationId xmlns:a16="http://schemas.microsoft.com/office/drawing/2014/main" id="{8DDA83C3-9E62-436E-9049-A8E4E177D0C6}"/>
              </a:ext>
            </a:extLst>
          </p:cNvPr>
          <p:cNvSpPr/>
          <p:nvPr/>
        </p:nvSpPr>
        <p:spPr>
          <a:xfrm>
            <a:off x="3051236" y="4342624"/>
            <a:ext cx="2485017" cy="290456"/>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a:p>
        </p:txBody>
      </p:sp>
    </p:spTree>
    <p:extLst>
      <p:ext uri="{BB962C8B-B14F-4D97-AF65-F5344CB8AC3E}">
        <p14:creationId xmlns:p14="http://schemas.microsoft.com/office/powerpoint/2010/main" val="2219800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up)">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right)">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right)">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right)">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6E6463A-77FA-4632-A02B-203F54D95052}"/>
              </a:ext>
            </a:extLst>
          </p:cNvPr>
          <p:cNvSpPr>
            <a:spLocks noGrp="1"/>
          </p:cNvSpPr>
          <p:nvPr>
            <p:ph type="title"/>
          </p:nvPr>
        </p:nvSpPr>
        <p:spPr>
          <a:xfrm>
            <a:off x="839788" y="0"/>
            <a:ext cx="10515600" cy="786064"/>
          </a:xfrm>
        </p:spPr>
        <p:txBody>
          <a:bodyPr>
            <a:normAutofit/>
          </a:bodyPr>
          <a:lstStyle/>
          <a:p>
            <a:pPr algn="ctr"/>
            <a:r>
              <a:rPr lang="ka-GE" sz="3200" b="1" dirty="0">
                <a:solidFill>
                  <a:schemeClr val="accent4">
                    <a:lumMod val="50000"/>
                  </a:schemeClr>
                </a:solidFill>
              </a:rPr>
              <a:t>ვიზიტების რაოდენობა</a:t>
            </a:r>
          </a:p>
        </p:txBody>
      </p:sp>
      <p:sp>
        <p:nvSpPr>
          <p:cNvPr id="5" name="Text Placeholder 4">
            <a:extLst>
              <a:ext uri="{FF2B5EF4-FFF2-40B4-BE49-F238E27FC236}">
                <a16:creationId xmlns:a16="http://schemas.microsoft.com/office/drawing/2014/main" id="{F4E82929-E91C-4C4D-851F-589EB783800C}"/>
              </a:ext>
            </a:extLst>
          </p:cNvPr>
          <p:cNvSpPr>
            <a:spLocks noGrp="1"/>
          </p:cNvSpPr>
          <p:nvPr>
            <p:ph type="body" idx="1"/>
          </p:nvPr>
        </p:nvSpPr>
        <p:spPr>
          <a:xfrm>
            <a:off x="555042" y="1068745"/>
            <a:ext cx="5157787" cy="570872"/>
          </a:xfrm>
        </p:spPr>
        <p:txBody>
          <a:bodyPr>
            <a:normAutofit/>
          </a:bodyPr>
          <a:lstStyle/>
          <a:p>
            <a:pPr algn="ctr"/>
            <a:r>
              <a:rPr lang="ka-GE" sz="3200" dirty="0">
                <a:solidFill>
                  <a:srgbClr val="C00000"/>
                </a:solidFill>
              </a:rPr>
              <a:t>2017</a:t>
            </a:r>
          </a:p>
        </p:txBody>
      </p:sp>
      <p:sp>
        <p:nvSpPr>
          <p:cNvPr id="6" name="Content Placeholder 5">
            <a:extLst>
              <a:ext uri="{FF2B5EF4-FFF2-40B4-BE49-F238E27FC236}">
                <a16:creationId xmlns:a16="http://schemas.microsoft.com/office/drawing/2014/main" id="{82D417DA-830B-4278-BC08-1B4BD2F1C97F}"/>
              </a:ext>
            </a:extLst>
          </p:cNvPr>
          <p:cNvSpPr>
            <a:spLocks noGrp="1"/>
          </p:cNvSpPr>
          <p:nvPr>
            <p:ph sz="half" idx="2"/>
          </p:nvPr>
        </p:nvSpPr>
        <p:spPr>
          <a:xfrm>
            <a:off x="555042" y="1844842"/>
            <a:ext cx="5464758" cy="4344821"/>
          </a:xfrm>
        </p:spPr>
        <p:style>
          <a:lnRef idx="2">
            <a:schemeClr val="accent1"/>
          </a:lnRef>
          <a:fillRef idx="1">
            <a:schemeClr val="lt1"/>
          </a:fillRef>
          <a:effectRef idx="0">
            <a:schemeClr val="accent1"/>
          </a:effectRef>
          <a:fontRef idx="minor">
            <a:schemeClr val="dk1"/>
          </a:fontRef>
        </p:style>
        <p:txBody>
          <a:bodyPr>
            <a:normAutofit/>
          </a:bodyPr>
          <a:lstStyle/>
          <a:p>
            <a:r>
              <a:rPr lang="ka-GE" dirty="0"/>
              <a:t>სულ ვიზიტები 137441</a:t>
            </a:r>
          </a:p>
          <a:p>
            <a:r>
              <a:rPr lang="ka-GE" dirty="0"/>
              <a:t>3 თვე</a:t>
            </a:r>
            <a:r>
              <a:rPr lang="en-US" dirty="0"/>
              <a:t> ≃ </a:t>
            </a:r>
            <a:r>
              <a:rPr lang="ka-GE" b="1" dirty="0">
                <a:solidFill>
                  <a:schemeClr val="accent1">
                    <a:lumMod val="75000"/>
                  </a:schemeClr>
                </a:solidFill>
              </a:rPr>
              <a:t>34360  </a:t>
            </a:r>
            <a:r>
              <a:rPr lang="ka-GE" dirty="0"/>
              <a:t> </a:t>
            </a:r>
          </a:p>
          <a:p>
            <a:pPr marL="0" indent="0">
              <a:buNone/>
            </a:pPr>
            <a:endParaRPr lang="ka-GE" b="1" dirty="0">
              <a:solidFill>
                <a:schemeClr val="accent1">
                  <a:lumMod val="75000"/>
                </a:schemeClr>
              </a:solidFill>
            </a:endParaRPr>
          </a:p>
          <a:p>
            <a:r>
              <a:rPr lang="ka-GE" dirty="0">
                <a:solidFill>
                  <a:schemeClr val="tx1"/>
                </a:solidFill>
              </a:rPr>
              <a:t>ბინაზე ვიზიტები სულ 390</a:t>
            </a:r>
          </a:p>
          <a:p>
            <a:r>
              <a:rPr lang="ka-GE" dirty="0">
                <a:solidFill>
                  <a:schemeClr val="tx1"/>
                </a:solidFill>
              </a:rPr>
              <a:t>3 თვე ≃ </a:t>
            </a:r>
            <a:r>
              <a:rPr lang="en-US" b="1" dirty="0">
                <a:solidFill>
                  <a:schemeClr val="accent1">
                    <a:lumMod val="75000"/>
                  </a:schemeClr>
                </a:solidFill>
                <a:latin typeface="Sylfaen" panose="010A0502050306030303" pitchFamily="18" charset="0"/>
              </a:rPr>
              <a:t>98</a:t>
            </a:r>
            <a:endParaRPr lang="ka-GE" b="1" dirty="0">
              <a:solidFill>
                <a:schemeClr val="accent1">
                  <a:lumMod val="75000"/>
                </a:schemeClr>
              </a:solidFill>
              <a:latin typeface="Sylfaen" panose="010A0502050306030303" pitchFamily="18" charset="0"/>
            </a:endParaRPr>
          </a:p>
          <a:p>
            <a:endParaRPr lang="ka-GE" b="1" dirty="0">
              <a:solidFill>
                <a:schemeClr val="accent1">
                  <a:lumMod val="75000"/>
                </a:schemeClr>
              </a:solidFill>
              <a:latin typeface="Sylfaen" panose="010A0502050306030303" pitchFamily="18" charset="0"/>
            </a:endParaRPr>
          </a:p>
          <a:p>
            <a:r>
              <a:rPr lang="ka-GE" dirty="0"/>
              <a:t>ახალი შემთხვევები სულ 5528</a:t>
            </a:r>
          </a:p>
          <a:p>
            <a:r>
              <a:rPr lang="ka-GE" dirty="0"/>
              <a:t>3 თვე ≃ </a:t>
            </a:r>
            <a:r>
              <a:rPr lang="ka-GE" b="1" dirty="0">
                <a:solidFill>
                  <a:schemeClr val="accent1">
                    <a:lumMod val="75000"/>
                  </a:schemeClr>
                </a:solidFill>
              </a:rPr>
              <a:t>1300 </a:t>
            </a:r>
          </a:p>
          <a:p>
            <a:endParaRPr lang="ka-GE" b="1" dirty="0">
              <a:solidFill>
                <a:schemeClr val="accent1">
                  <a:lumMod val="75000"/>
                </a:schemeClr>
              </a:solidFill>
              <a:latin typeface="Sylfaen" panose="010A0502050306030303" pitchFamily="18" charset="0"/>
            </a:endParaRPr>
          </a:p>
        </p:txBody>
      </p:sp>
      <p:sp>
        <p:nvSpPr>
          <p:cNvPr id="7" name="Text Placeholder 6">
            <a:extLst>
              <a:ext uri="{FF2B5EF4-FFF2-40B4-BE49-F238E27FC236}">
                <a16:creationId xmlns:a16="http://schemas.microsoft.com/office/drawing/2014/main" id="{EEFF4B21-B209-44F7-80FA-3B4D3928D327}"/>
              </a:ext>
            </a:extLst>
          </p:cNvPr>
          <p:cNvSpPr>
            <a:spLocks noGrp="1"/>
          </p:cNvSpPr>
          <p:nvPr>
            <p:ph type="body" sz="quarter" idx="3"/>
          </p:nvPr>
        </p:nvSpPr>
        <p:spPr>
          <a:xfrm>
            <a:off x="6312985" y="1068745"/>
            <a:ext cx="5183188" cy="570872"/>
          </a:xfrm>
        </p:spPr>
        <p:txBody>
          <a:bodyPr>
            <a:normAutofit/>
          </a:bodyPr>
          <a:lstStyle/>
          <a:p>
            <a:pPr algn="ctr"/>
            <a:r>
              <a:rPr lang="ka-GE" sz="3200" dirty="0">
                <a:solidFill>
                  <a:srgbClr val="C00000"/>
                </a:solidFill>
              </a:rPr>
              <a:t>2018</a:t>
            </a:r>
          </a:p>
        </p:txBody>
      </p:sp>
      <p:sp>
        <p:nvSpPr>
          <p:cNvPr id="8" name="Content Placeholder 7">
            <a:extLst>
              <a:ext uri="{FF2B5EF4-FFF2-40B4-BE49-F238E27FC236}">
                <a16:creationId xmlns:a16="http://schemas.microsoft.com/office/drawing/2014/main" id="{A23EA94B-7CD9-4A86-835F-239DCAB88F52}"/>
              </a:ext>
            </a:extLst>
          </p:cNvPr>
          <p:cNvSpPr>
            <a:spLocks noGrp="1"/>
          </p:cNvSpPr>
          <p:nvPr>
            <p:ph sz="quarter" idx="4"/>
          </p:nvPr>
        </p:nvSpPr>
        <p:spPr>
          <a:xfrm>
            <a:off x="6172200" y="1844842"/>
            <a:ext cx="5464758" cy="4344821"/>
          </a:xfrm>
        </p:spPr>
        <p:style>
          <a:lnRef idx="2">
            <a:schemeClr val="accent1"/>
          </a:lnRef>
          <a:fillRef idx="1">
            <a:schemeClr val="lt1"/>
          </a:fillRef>
          <a:effectRef idx="0">
            <a:schemeClr val="accent1"/>
          </a:effectRef>
          <a:fontRef idx="minor">
            <a:schemeClr val="dk1"/>
          </a:fontRef>
        </p:style>
        <p:txBody>
          <a:bodyPr>
            <a:normAutofit/>
          </a:bodyPr>
          <a:lstStyle/>
          <a:p>
            <a:r>
              <a:rPr lang="ka-GE" dirty="0"/>
              <a:t>1 იანვრიდან - 1 მარტამდე</a:t>
            </a:r>
          </a:p>
          <a:p>
            <a:r>
              <a:rPr lang="ka-GE" b="1" dirty="0">
                <a:solidFill>
                  <a:schemeClr val="accent1">
                    <a:lumMod val="75000"/>
                  </a:schemeClr>
                </a:solidFill>
              </a:rPr>
              <a:t>33439 </a:t>
            </a:r>
          </a:p>
          <a:p>
            <a:endParaRPr lang="ka-GE" b="1" dirty="0">
              <a:solidFill>
                <a:schemeClr val="accent1">
                  <a:lumMod val="75000"/>
                </a:schemeClr>
              </a:solidFill>
            </a:endParaRPr>
          </a:p>
          <a:p>
            <a:r>
              <a:rPr lang="ka-GE" dirty="0"/>
              <a:t>1 იანვრიდან 1 მარტამდე</a:t>
            </a:r>
          </a:p>
          <a:p>
            <a:r>
              <a:rPr lang="ka-GE" b="1" dirty="0">
                <a:solidFill>
                  <a:schemeClr val="accent1">
                    <a:lumMod val="75000"/>
                  </a:schemeClr>
                </a:solidFill>
              </a:rPr>
              <a:t>76</a:t>
            </a:r>
          </a:p>
          <a:p>
            <a:pPr marL="0" indent="0">
              <a:buNone/>
            </a:pPr>
            <a:endParaRPr lang="en-US" dirty="0"/>
          </a:p>
          <a:p>
            <a:r>
              <a:rPr lang="en-US" dirty="0"/>
              <a:t>1</a:t>
            </a:r>
            <a:r>
              <a:rPr lang="ka-GE" dirty="0"/>
              <a:t> იანვრიდან 1 მარტამდე</a:t>
            </a:r>
          </a:p>
          <a:p>
            <a:r>
              <a:rPr lang="ka-GE" b="1" dirty="0">
                <a:solidFill>
                  <a:schemeClr val="accent1">
                    <a:lumMod val="75000"/>
                  </a:schemeClr>
                </a:solidFill>
              </a:rPr>
              <a:t>1339</a:t>
            </a:r>
            <a:endParaRPr lang="en-US" b="1" dirty="0">
              <a:solidFill>
                <a:schemeClr val="accent1">
                  <a:lumMod val="75000"/>
                </a:schemeClr>
              </a:solidFill>
            </a:endParaRPr>
          </a:p>
          <a:p>
            <a:pPr marL="0" indent="0">
              <a:buNone/>
            </a:pPr>
            <a:endParaRPr lang="en-US" b="1" dirty="0">
              <a:solidFill>
                <a:schemeClr val="accent1">
                  <a:lumMod val="75000"/>
                </a:schemeClr>
              </a:solidFill>
            </a:endParaRPr>
          </a:p>
          <a:p>
            <a:pPr marL="0" indent="0">
              <a:buNone/>
            </a:pPr>
            <a:endParaRPr lang="ka-GE" dirty="0"/>
          </a:p>
        </p:txBody>
      </p:sp>
    </p:spTree>
    <p:extLst>
      <p:ext uri="{BB962C8B-B14F-4D97-AF65-F5344CB8AC3E}">
        <p14:creationId xmlns:p14="http://schemas.microsoft.com/office/powerpoint/2010/main" val="1523566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8">
                                            <p:txEl>
                                              <p:pRg st="6" end="6"/>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2EC76-1F19-4BE7-85B3-D3899F245726}"/>
              </a:ext>
            </a:extLst>
          </p:cNvPr>
          <p:cNvSpPr>
            <a:spLocks noGrp="1"/>
          </p:cNvSpPr>
          <p:nvPr>
            <p:ph type="title"/>
          </p:nvPr>
        </p:nvSpPr>
        <p:spPr/>
        <p:txBody>
          <a:bodyPr>
            <a:normAutofit/>
          </a:bodyPr>
          <a:lstStyle/>
          <a:p>
            <a:pPr algn="ctr"/>
            <a:r>
              <a:rPr lang="ka-GE" sz="3200" b="1" dirty="0">
                <a:solidFill>
                  <a:schemeClr val="accent4">
                    <a:lumMod val="50000"/>
                  </a:schemeClr>
                </a:solidFill>
              </a:rPr>
              <a:t>ვიზიტების რაოდენობის შემცირების სავარაუდო მიზეზები</a:t>
            </a:r>
          </a:p>
        </p:txBody>
      </p:sp>
      <p:sp>
        <p:nvSpPr>
          <p:cNvPr id="3" name="Content Placeholder 2">
            <a:extLst>
              <a:ext uri="{FF2B5EF4-FFF2-40B4-BE49-F238E27FC236}">
                <a16:creationId xmlns:a16="http://schemas.microsoft.com/office/drawing/2014/main" id="{F8B857A7-27A0-47AF-ABC4-FC353C370AA7}"/>
              </a:ext>
            </a:extLst>
          </p:cNvPr>
          <p:cNvSpPr>
            <a:spLocks noGrp="1"/>
          </p:cNvSpPr>
          <p:nvPr>
            <p:ph idx="1"/>
          </p:nvPr>
        </p:nvSpPr>
        <p:spPr>
          <a:xfrm>
            <a:off x="1099456" y="2191431"/>
            <a:ext cx="9982201" cy="4024312"/>
          </a:xfrm>
        </p:spPr>
        <p:txBody>
          <a:bodyPr>
            <a:normAutofit fontScale="92500" lnSpcReduction="10000"/>
          </a:bodyPr>
          <a:lstStyle/>
          <a:p>
            <a:pPr>
              <a:lnSpc>
                <a:spcPct val="150000"/>
              </a:lnSpc>
              <a:spcBef>
                <a:spcPts val="0"/>
              </a:spcBef>
            </a:pPr>
            <a:r>
              <a:rPr lang="ka-GE" dirty="0"/>
              <a:t>ტერიტორიული გადანაწილება </a:t>
            </a:r>
          </a:p>
          <a:p>
            <a:pPr marL="0" indent="0">
              <a:lnSpc>
                <a:spcPct val="150000"/>
              </a:lnSpc>
              <a:spcBef>
                <a:spcPts val="0"/>
              </a:spcBef>
              <a:buNone/>
            </a:pPr>
            <a:endParaRPr lang="ka-GE" dirty="0"/>
          </a:p>
          <a:p>
            <a:pPr>
              <a:lnSpc>
                <a:spcPct val="150000"/>
              </a:lnSpc>
              <a:spcBef>
                <a:spcPts val="0"/>
              </a:spcBef>
            </a:pPr>
            <a:r>
              <a:rPr lang="ka-GE" dirty="0"/>
              <a:t>გამოცხადდა ახალი ტენდერები უკეთესი ხარისხის და მეტი რაოდენობის მედიკამენტების შესაძენად</a:t>
            </a:r>
          </a:p>
          <a:p>
            <a:pPr>
              <a:lnSpc>
                <a:spcPct val="150000"/>
              </a:lnSpc>
              <a:spcBef>
                <a:spcPts val="0"/>
              </a:spcBef>
            </a:pPr>
            <a:endParaRPr lang="ka-GE" dirty="0"/>
          </a:p>
          <a:p>
            <a:pPr>
              <a:lnSpc>
                <a:spcPct val="150000"/>
              </a:lnSpc>
              <a:spcBef>
                <a:spcPts val="0"/>
              </a:spcBef>
            </a:pPr>
            <a:r>
              <a:rPr lang="ka-GE" dirty="0"/>
              <a:t>2018 წლის სახელმწიფო პროგრამით განსაზღვრული კრიტერიუმების ამუშავება</a:t>
            </a:r>
          </a:p>
          <a:p>
            <a:pPr>
              <a:lnSpc>
                <a:spcPct val="150000"/>
              </a:lnSpc>
              <a:spcBef>
                <a:spcPts val="0"/>
              </a:spcBef>
            </a:pPr>
            <a:endParaRPr lang="ka-GE" dirty="0"/>
          </a:p>
          <a:p>
            <a:pPr marL="0" indent="0">
              <a:lnSpc>
                <a:spcPts val="3300"/>
              </a:lnSpc>
              <a:spcBef>
                <a:spcPts val="0"/>
              </a:spcBef>
              <a:buNone/>
            </a:pPr>
            <a:endParaRPr lang="ka-GE" dirty="0"/>
          </a:p>
        </p:txBody>
      </p:sp>
    </p:spTree>
    <p:extLst>
      <p:ext uri="{BB962C8B-B14F-4D97-AF65-F5344CB8AC3E}">
        <p14:creationId xmlns:p14="http://schemas.microsoft.com/office/powerpoint/2010/main" val="16246268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2CA60-4142-4E17-BE53-9A594976EF40}"/>
              </a:ext>
            </a:extLst>
          </p:cNvPr>
          <p:cNvSpPr>
            <a:spLocks noGrp="1"/>
          </p:cNvSpPr>
          <p:nvPr>
            <p:ph type="title"/>
          </p:nvPr>
        </p:nvSpPr>
        <p:spPr/>
        <p:txBody>
          <a:bodyPr>
            <a:normAutofit/>
          </a:bodyPr>
          <a:lstStyle/>
          <a:p>
            <a:pPr algn="ctr"/>
            <a:r>
              <a:rPr lang="ka-GE" sz="3200" b="1" dirty="0">
                <a:solidFill>
                  <a:schemeClr val="accent4">
                    <a:lumMod val="50000"/>
                  </a:schemeClr>
                </a:solidFill>
              </a:rPr>
              <a:t>ზოგადი მონაცემების </a:t>
            </a:r>
            <a:r>
              <a:rPr lang="ka-GE" sz="3200" dirty="0"/>
              <a:t>ანალიზის შედეგები</a:t>
            </a:r>
            <a:r>
              <a:rPr lang="ka-GE" sz="3600" dirty="0"/>
              <a:t>:</a:t>
            </a:r>
          </a:p>
        </p:txBody>
      </p:sp>
      <p:sp>
        <p:nvSpPr>
          <p:cNvPr id="3" name="Content Placeholder 2">
            <a:extLst>
              <a:ext uri="{FF2B5EF4-FFF2-40B4-BE49-F238E27FC236}">
                <a16:creationId xmlns:a16="http://schemas.microsoft.com/office/drawing/2014/main" id="{9E2178AD-3ABB-42E8-AAD3-0093C627034E}"/>
              </a:ext>
            </a:extLst>
          </p:cNvPr>
          <p:cNvSpPr>
            <a:spLocks noGrp="1"/>
          </p:cNvSpPr>
          <p:nvPr>
            <p:ph idx="1"/>
          </p:nvPr>
        </p:nvSpPr>
        <p:spPr>
          <a:xfrm>
            <a:off x="838200" y="1809583"/>
            <a:ext cx="10515600" cy="4351338"/>
          </a:xfrm>
        </p:spPr>
        <p:txBody>
          <a:bodyPr>
            <a:normAutofit/>
          </a:bodyPr>
          <a:lstStyle/>
          <a:p>
            <a:r>
              <a:rPr lang="ka-GE" dirty="0"/>
              <a:t>ზრუნვაში ჩართულ პირთა რაოდენობა მოსახლეობის მხოლოდ 1,7 % -ია;</a:t>
            </a:r>
          </a:p>
          <a:p>
            <a:pPr marL="0" indent="0">
              <a:buNone/>
            </a:pPr>
            <a:endParaRPr lang="ka-GE" dirty="0"/>
          </a:p>
          <a:p>
            <a:r>
              <a:rPr lang="ka-GE" dirty="0"/>
              <a:t>ბავშვთა ფსიქიატრიაში მნიშვნელოვანი პრობლემებია როგორც დაავადების გამოვლენის, ასევე მისი მართვის კუთხით; </a:t>
            </a:r>
          </a:p>
          <a:p>
            <a:pPr marL="0" indent="0">
              <a:buNone/>
            </a:pPr>
            <a:endParaRPr lang="ka-GE" dirty="0"/>
          </a:p>
          <a:p>
            <a:r>
              <a:rPr lang="ka-GE" dirty="0"/>
              <a:t>ბავშვთა და მოზარდთა ფსიქიატრების მნიშვნელოვანი დეფიციტი აღინიშნება, განსაკუთრებით, რეგიონებში;</a:t>
            </a:r>
          </a:p>
        </p:txBody>
      </p:sp>
    </p:spTree>
    <p:extLst>
      <p:ext uri="{BB962C8B-B14F-4D97-AF65-F5344CB8AC3E}">
        <p14:creationId xmlns:p14="http://schemas.microsoft.com/office/powerpoint/2010/main" val="12240387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2CA60-4142-4E17-BE53-9A594976EF40}"/>
              </a:ext>
            </a:extLst>
          </p:cNvPr>
          <p:cNvSpPr>
            <a:spLocks noGrp="1"/>
          </p:cNvSpPr>
          <p:nvPr>
            <p:ph type="title"/>
          </p:nvPr>
        </p:nvSpPr>
        <p:spPr/>
        <p:txBody>
          <a:bodyPr>
            <a:normAutofit/>
          </a:bodyPr>
          <a:lstStyle/>
          <a:p>
            <a:pPr algn="ctr"/>
            <a:r>
              <a:rPr lang="ka-GE" sz="3200" b="1" dirty="0">
                <a:solidFill>
                  <a:schemeClr val="accent4">
                    <a:lumMod val="50000"/>
                  </a:schemeClr>
                </a:solidFill>
              </a:rPr>
              <a:t>ზოგადი მონაცემების </a:t>
            </a:r>
            <a:r>
              <a:rPr lang="ka-GE" sz="3200" dirty="0"/>
              <a:t>ანალიზის შედეგები</a:t>
            </a:r>
            <a:r>
              <a:rPr lang="ka-GE" sz="3600" dirty="0"/>
              <a:t>:</a:t>
            </a:r>
          </a:p>
        </p:txBody>
      </p:sp>
      <p:sp>
        <p:nvSpPr>
          <p:cNvPr id="3" name="Content Placeholder 2">
            <a:extLst>
              <a:ext uri="{FF2B5EF4-FFF2-40B4-BE49-F238E27FC236}">
                <a16:creationId xmlns:a16="http://schemas.microsoft.com/office/drawing/2014/main" id="{9E2178AD-3ABB-42E8-AAD3-0093C627034E}"/>
              </a:ext>
            </a:extLst>
          </p:cNvPr>
          <p:cNvSpPr>
            <a:spLocks noGrp="1"/>
          </p:cNvSpPr>
          <p:nvPr>
            <p:ph idx="1"/>
          </p:nvPr>
        </p:nvSpPr>
        <p:spPr>
          <a:xfrm>
            <a:off x="838200" y="1690687"/>
            <a:ext cx="10515600" cy="4802187"/>
          </a:xfrm>
        </p:spPr>
        <p:txBody>
          <a:bodyPr>
            <a:normAutofit fontScale="92500"/>
          </a:bodyPr>
          <a:lstStyle/>
          <a:p>
            <a:pPr>
              <a:lnSpc>
                <a:spcPts val="3700"/>
              </a:lnSpc>
              <a:spcBef>
                <a:spcPts val="0"/>
              </a:spcBef>
            </a:pPr>
            <a:r>
              <a:rPr lang="ka-GE" dirty="0"/>
              <a:t>აღინიშნება კადრების ნაკლებობა, კერძოდ ფსიქიატრიული ექთნებისა და სოციალური მუშაკების  არასაკმარისი რაოდენობა;</a:t>
            </a:r>
          </a:p>
          <a:p>
            <a:pPr>
              <a:lnSpc>
                <a:spcPts val="3700"/>
              </a:lnSpc>
              <a:spcBef>
                <a:spcPts val="0"/>
              </a:spcBef>
            </a:pPr>
            <a:endParaRPr lang="ka-GE" dirty="0"/>
          </a:p>
          <a:p>
            <a:pPr>
              <a:lnSpc>
                <a:spcPts val="3700"/>
              </a:lnSpc>
              <a:spcBef>
                <a:spcPts val="0"/>
              </a:spcBef>
            </a:pPr>
            <a:r>
              <a:rPr lang="ka-GE" dirty="0"/>
              <a:t>ვიზიტების რაოდენობა უმნიშვნელოდ შემცირებულია, რაც შეიძლება ახალ სტანდარტზე გადასვლისთვის საჭირო ადაპტაციის პერიოდით  აიხსნას. </a:t>
            </a:r>
          </a:p>
          <a:p>
            <a:pPr>
              <a:lnSpc>
                <a:spcPts val="3700"/>
              </a:lnSpc>
              <a:spcBef>
                <a:spcPts val="0"/>
              </a:spcBef>
            </a:pPr>
            <a:endParaRPr lang="ka-GE" dirty="0"/>
          </a:p>
          <a:p>
            <a:pPr>
              <a:lnSpc>
                <a:spcPts val="3700"/>
              </a:lnSpc>
              <a:spcBef>
                <a:spcPts val="0"/>
              </a:spcBef>
            </a:pPr>
            <a:r>
              <a:rPr lang="ka-GE" dirty="0"/>
              <a:t> 2018 წლის პროგრამის მიხედვით დაწესებულებების უმრავლესობა ცდილობს, რომ მედიკამენტებზე დახარჯოს არანაკლებ 35%-ისა. </a:t>
            </a:r>
          </a:p>
        </p:txBody>
      </p:sp>
    </p:spTree>
    <p:extLst>
      <p:ext uri="{BB962C8B-B14F-4D97-AF65-F5344CB8AC3E}">
        <p14:creationId xmlns:p14="http://schemas.microsoft.com/office/powerpoint/2010/main" val="39219709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2CA60-4142-4E17-BE53-9A594976EF40}"/>
              </a:ext>
            </a:extLst>
          </p:cNvPr>
          <p:cNvSpPr>
            <a:spLocks noGrp="1"/>
          </p:cNvSpPr>
          <p:nvPr>
            <p:ph type="title"/>
          </p:nvPr>
        </p:nvSpPr>
        <p:spPr>
          <a:xfrm>
            <a:off x="838200" y="569496"/>
            <a:ext cx="10515600" cy="629486"/>
          </a:xfrm>
        </p:spPr>
        <p:txBody>
          <a:bodyPr>
            <a:normAutofit/>
          </a:bodyPr>
          <a:lstStyle/>
          <a:p>
            <a:pPr algn="ctr"/>
            <a:r>
              <a:rPr lang="ka-GE" sz="3200" b="1" dirty="0">
                <a:solidFill>
                  <a:schemeClr val="accent4">
                    <a:lumMod val="50000"/>
                  </a:schemeClr>
                </a:solidFill>
              </a:rPr>
              <a:t>ზოგადი მონაცემების </a:t>
            </a:r>
            <a:r>
              <a:rPr lang="ka-GE" sz="3200" dirty="0"/>
              <a:t>ანალიზის შედეგები:</a:t>
            </a:r>
          </a:p>
        </p:txBody>
      </p:sp>
      <p:sp>
        <p:nvSpPr>
          <p:cNvPr id="3" name="Content Placeholder 2">
            <a:extLst>
              <a:ext uri="{FF2B5EF4-FFF2-40B4-BE49-F238E27FC236}">
                <a16:creationId xmlns:a16="http://schemas.microsoft.com/office/drawing/2014/main" id="{9E2178AD-3ABB-42E8-AAD3-0093C627034E}"/>
              </a:ext>
            </a:extLst>
          </p:cNvPr>
          <p:cNvSpPr>
            <a:spLocks noGrp="1"/>
          </p:cNvSpPr>
          <p:nvPr>
            <p:ph idx="1"/>
          </p:nvPr>
        </p:nvSpPr>
        <p:spPr>
          <a:xfrm>
            <a:off x="838200" y="1784683"/>
            <a:ext cx="10816389" cy="4503821"/>
          </a:xfrm>
        </p:spPr>
        <p:txBody>
          <a:bodyPr>
            <a:normAutofit lnSpcReduction="10000"/>
          </a:bodyPr>
          <a:lstStyle/>
          <a:p>
            <a:pPr>
              <a:lnSpc>
                <a:spcPct val="150000"/>
              </a:lnSpc>
              <a:spcBef>
                <a:spcPts val="0"/>
              </a:spcBef>
            </a:pPr>
            <a:r>
              <a:rPr lang="ka-GE" dirty="0"/>
              <a:t>ბიუჯეტის განაწილების მიხედვით არაერთგავროვანი სურათი იკვეთება.</a:t>
            </a:r>
          </a:p>
          <a:p>
            <a:pPr marL="0" indent="0">
              <a:lnSpc>
                <a:spcPct val="150000"/>
              </a:lnSpc>
              <a:spcBef>
                <a:spcPts val="0"/>
              </a:spcBef>
              <a:buNone/>
            </a:pPr>
            <a:endParaRPr lang="ka-GE" dirty="0"/>
          </a:p>
          <a:p>
            <a:pPr>
              <a:lnSpc>
                <a:spcPct val="150000"/>
              </a:lnSpc>
              <a:spcBef>
                <a:spcPts val="0"/>
              </a:spcBef>
            </a:pPr>
            <a:r>
              <a:rPr lang="ka-GE" dirty="0"/>
              <a:t>პერსონალის ანაზღაურება ძალიან დიდ დიაპაზონში მერყეობს. </a:t>
            </a:r>
          </a:p>
          <a:p>
            <a:pPr marL="0" indent="0">
              <a:lnSpc>
                <a:spcPct val="150000"/>
              </a:lnSpc>
              <a:spcBef>
                <a:spcPts val="0"/>
              </a:spcBef>
              <a:buNone/>
            </a:pPr>
            <a:endParaRPr lang="ka-GE" dirty="0"/>
          </a:p>
          <a:p>
            <a:pPr>
              <a:lnSpc>
                <a:spcPct val="150000"/>
              </a:lnSpc>
              <a:spcBef>
                <a:spcPts val="0"/>
              </a:spcBef>
            </a:pPr>
            <a:r>
              <a:rPr lang="ka-GE" dirty="0"/>
              <a:t>კომუნალური და სხვა ხარჯები დაწესებულებების მიხედვით 1%-დან 30 %-მდე იცლვება. </a:t>
            </a:r>
          </a:p>
          <a:p>
            <a:pPr marL="0" indent="0">
              <a:lnSpc>
                <a:spcPts val="3400"/>
              </a:lnSpc>
              <a:spcBef>
                <a:spcPts val="0"/>
              </a:spcBef>
              <a:buNone/>
            </a:pPr>
            <a:endParaRPr lang="ka-GE" dirty="0"/>
          </a:p>
        </p:txBody>
      </p:sp>
    </p:spTree>
    <p:extLst>
      <p:ext uri="{BB962C8B-B14F-4D97-AF65-F5344CB8AC3E}">
        <p14:creationId xmlns:p14="http://schemas.microsoft.com/office/powerpoint/2010/main" val="1155845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200" b="1" dirty="0">
                <a:solidFill>
                  <a:schemeClr val="accent4">
                    <a:lumMod val="50000"/>
                  </a:schemeClr>
                </a:solidFill>
              </a:rPr>
              <a:t>ფჯ სერვისების სტანდარტი და მონიტორინგი</a:t>
            </a:r>
            <a:br>
              <a:rPr lang="ka-GE" sz="3200" dirty="0"/>
            </a:br>
            <a:r>
              <a:rPr lang="ka-GE" sz="3200" dirty="0"/>
              <a:t>პროექტის მიზანი</a:t>
            </a:r>
            <a:endParaRPr lang="en-US" sz="3200" dirty="0"/>
          </a:p>
        </p:txBody>
      </p:sp>
      <p:sp>
        <p:nvSpPr>
          <p:cNvPr id="3" name="Content Placeholder 2"/>
          <p:cNvSpPr>
            <a:spLocks noGrp="1"/>
          </p:cNvSpPr>
          <p:nvPr>
            <p:ph idx="1"/>
          </p:nvPr>
        </p:nvSpPr>
        <p:spPr/>
        <p:txBody>
          <a:bodyPr>
            <a:normAutofit/>
          </a:bodyPr>
          <a:lstStyle/>
          <a:p>
            <a:pPr>
              <a:lnSpc>
                <a:spcPct val="200000"/>
              </a:lnSpc>
            </a:pPr>
            <a:r>
              <a:rPr lang="ka-GE" dirty="0"/>
              <a:t>საქართველოში ფსიქიკური ჯანდაცვის სტაციონარული და სტაციონარგარეშე სპეციალიზებული სერვისების მომსახურების ხარისხის გაუმჯობესება მომსახურების სტანდარტისა და შეფასების ეფექტური მექანიზმის შემუშავების და დანერგვის გზით.</a:t>
            </a:r>
            <a:endParaRPr lang="en-US" dirty="0"/>
          </a:p>
        </p:txBody>
      </p:sp>
    </p:spTree>
    <p:extLst>
      <p:ext uri="{BB962C8B-B14F-4D97-AF65-F5344CB8AC3E}">
        <p14:creationId xmlns:p14="http://schemas.microsoft.com/office/powerpoint/2010/main" val="5156809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BC0A8-81EB-4CCE-96F4-1AC37432208F}"/>
              </a:ext>
            </a:extLst>
          </p:cNvPr>
          <p:cNvSpPr>
            <a:spLocks noGrp="1"/>
          </p:cNvSpPr>
          <p:nvPr>
            <p:ph type="title"/>
          </p:nvPr>
        </p:nvSpPr>
        <p:spPr/>
        <p:txBody>
          <a:bodyPr>
            <a:noAutofit/>
          </a:bodyPr>
          <a:lstStyle/>
          <a:p>
            <a:pPr algn="ctr"/>
            <a:r>
              <a:rPr lang="ka-GE" sz="3200" dirty="0"/>
              <a:t>მომსახურების ხარისხის მონიტორინგის შედეგები  </a:t>
            </a:r>
            <a:r>
              <a:rPr lang="ka-GE" sz="3200" b="1" dirty="0">
                <a:solidFill>
                  <a:schemeClr val="accent4">
                    <a:lumMod val="50000"/>
                  </a:schemeClr>
                </a:solidFill>
              </a:rPr>
              <a:t>2018 წლის სახელმწიფო პროგრამის </a:t>
            </a:r>
            <a:r>
              <a:rPr lang="ka-GE" sz="3200" dirty="0"/>
              <a:t>მოთხოვნების მიხედვით</a:t>
            </a:r>
          </a:p>
        </p:txBody>
      </p:sp>
      <p:sp>
        <p:nvSpPr>
          <p:cNvPr id="3" name="Content Placeholder 2">
            <a:extLst>
              <a:ext uri="{FF2B5EF4-FFF2-40B4-BE49-F238E27FC236}">
                <a16:creationId xmlns:a16="http://schemas.microsoft.com/office/drawing/2014/main" id="{50F3E56E-330F-4F40-BE72-FBC05BB0A7AE}"/>
              </a:ext>
            </a:extLst>
          </p:cNvPr>
          <p:cNvSpPr>
            <a:spLocks noGrp="1"/>
          </p:cNvSpPr>
          <p:nvPr>
            <p:ph idx="1"/>
          </p:nvPr>
        </p:nvSpPr>
        <p:spPr>
          <a:xfrm>
            <a:off x="838200" y="1825624"/>
            <a:ext cx="10515600" cy="4543091"/>
          </a:xfrm>
        </p:spPr>
        <p:txBody>
          <a:bodyPr>
            <a:normAutofit fontScale="85000" lnSpcReduction="10000"/>
          </a:bodyPr>
          <a:lstStyle/>
          <a:p>
            <a:pPr>
              <a:lnSpc>
                <a:spcPts val="4400"/>
              </a:lnSpc>
              <a:spcBef>
                <a:spcPts val="0"/>
              </a:spcBef>
            </a:pPr>
            <a:r>
              <a:rPr lang="ka-GE" dirty="0"/>
              <a:t>პროგრამით გათვალისწინებული მოსახურების  მნიშვნელოვანი  ნაწილი დამაკმაყოფილებლად სრულდება.</a:t>
            </a:r>
          </a:p>
          <a:p>
            <a:pPr marL="0" indent="0">
              <a:lnSpc>
                <a:spcPts val="4400"/>
              </a:lnSpc>
              <a:spcBef>
                <a:spcPts val="0"/>
              </a:spcBef>
              <a:buNone/>
            </a:pPr>
            <a:endParaRPr lang="ka-GE" dirty="0"/>
          </a:p>
          <a:p>
            <a:pPr>
              <a:lnSpc>
                <a:spcPts val="4400"/>
              </a:lnSpc>
              <a:spcBef>
                <a:spcPts val="0"/>
              </a:spcBef>
            </a:pPr>
            <a:r>
              <a:rPr lang="ka-GE" dirty="0"/>
              <a:t>უზრუნველყოფილია: 1. ტერიტორიული პრინციპით მომსახურების მიწოდება, 2. შემოსაზღვრულ არეალში მცხოვრები ნებისმიერი ასაკის მქონე ყველა პირისთვის პირველადი კონსულტაცია და  3. პაციენტების სათანადო რაოდენობის მედიკამენტებით მომარაგება;</a:t>
            </a:r>
          </a:p>
          <a:p>
            <a:endParaRPr lang="ka-GE" dirty="0"/>
          </a:p>
        </p:txBody>
      </p:sp>
    </p:spTree>
    <p:extLst>
      <p:ext uri="{BB962C8B-B14F-4D97-AF65-F5344CB8AC3E}">
        <p14:creationId xmlns:p14="http://schemas.microsoft.com/office/powerpoint/2010/main" val="29289757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BC0A8-81EB-4CCE-96F4-1AC37432208F}"/>
              </a:ext>
            </a:extLst>
          </p:cNvPr>
          <p:cNvSpPr>
            <a:spLocks noGrp="1"/>
          </p:cNvSpPr>
          <p:nvPr>
            <p:ph type="title"/>
          </p:nvPr>
        </p:nvSpPr>
        <p:spPr/>
        <p:txBody>
          <a:bodyPr>
            <a:noAutofit/>
          </a:bodyPr>
          <a:lstStyle/>
          <a:p>
            <a:pPr algn="ctr"/>
            <a:r>
              <a:rPr lang="ka-GE" sz="3200" dirty="0"/>
              <a:t>მომსახურების ხარისხის მონიტორინგის შედეგები  </a:t>
            </a:r>
            <a:r>
              <a:rPr lang="ka-GE" sz="3200" b="1" dirty="0">
                <a:solidFill>
                  <a:schemeClr val="accent4">
                    <a:lumMod val="50000"/>
                  </a:schemeClr>
                </a:solidFill>
              </a:rPr>
              <a:t>2018 წლის სახელმწიფო პროგრამის </a:t>
            </a:r>
            <a:r>
              <a:rPr lang="ka-GE" sz="3200" dirty="0"/>
              <a:t>მოთხოვნების მიხედვით</a:t>
            </a:r>
          </a:p>
        </p:txBody>
      </p:sp>
      <p:sp>
        <p:nvSpPr>
          <p:cNvPr id="3" name="Content Placeholder 2">
            <a:extLst>
              <a:ext uri="{FF2B5EF4-FFF2-40B4-BE49-F238E27FC236}">
                <a16:creationId xmlns:a16="http://schemas.microsoft.com/office/drawing/2014/main" id="{50F3E56E-330F-4F40-BE72-FBC05BB0A7AE}"/>
              </a:ext>
            </a:extLst>
          </p:cNvPr>
          <p:cNvSpPr>
            <a:spLocks noGrp="1"/>
          </p:cNvSpPr>
          <p:nvPr>
            <p:ph idx="1"/>
          </p:nvPr>
        </p:nvSpPr>
        <p:spPr>
          <a:xfrm>
            <a:off x="838200" y="1825624"/>
            <a:ext cx="10515600" cy="4847892"/>
          </a:xfrm>
        </p:spPr>
        <p:txBody>
          <a:bodyPr>
            <a:normAutofit fontScale="92500"/>
          </a:bodyPr>
          <a:lstStyle/>
          <a:p>
            <a:pPr>
              <a:lnSpc>
                <a:spcPts val="4100"/>
              </a:lnSpc>
              <a:spcBef>
                <a:spcPts val="0"/>
              </a:spcBef>
            </a:pPr>
            <a:r>
              <a:rPr lang="ka-GE" dirty="0"/>
              <a:t>საფს-ების დიდ უმრავლესობაში ზრუნვის მოდელის თვისობრივი ცვლილება არ მომხდარა. ბიო-ფსიქო-სოციალურ მოდელზე გადასვლა და მდგ მუშაობა არ ხორცილედება. </a:t>
            </a:r>
          </a:p>
          <a:p>
            <a:pPr>
              <a:lnSpc>
                <a:spcPts val="4100"/>
              </a:lnSpc>
              <a:spcBef>
                <a:spcPts val="0"/>
              </a:spcBef>
            </a:pPr>
            <a:endParaRPr lang="ka-GE" dirty="0"/>
          </a:p>
          <a:p>
            <a:pPr>
              <a:lnSpc>
                <a:spcPts val="4100"/>
              </a:lnSpc>
              <a:spcBef>
                <a:spcPts val="0"/>
              </a:spcBef>
            </a:pPr>
            <a:r>
              <a:rPr lang="ka-GE" dirty="0"/>
              <a:t>ამის ერთ-ერთი მიზეზი,  ჩვენი აზრით, პერსონალის არასაკმარისი რაოდენობაა, თუმცა დაწესებულების წარმომადგენლები ამას მდგ მუშაობის პრინციპების არცოდნით ხსნიან და მიაჩნიათ, რომ სათანადო ტრენინგების შემთხვევაში მდგ პრინციპით მუშაობას ადვილად გაართმევენ თავს.</a:t>
            </a:r>
          </a:p>
          <a:p>
            <a:endParaRPr lang="ka-GE" dirty="0"/>
          </a:p>
        </p:txBody>
      </p:sp>
    </p:spTree>
    <p:extLst>
      <p:ext uri="{BB962C8B-B14F-4D97-AF65-F5344CB8AC3E}">
        <p14:creationId xmlns:p14="http://schemas.microsoft.com/office/powerpoint/2010/main" val="38646987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CFB42-EE5D-441C-9BA1-F5FA7F9C40DC}"/>
              </a:ext>
            </a:extLst>
          </p:cNvPr>
          <p:cNvSpPr>
            <a:spLocks noGrp="1"/>
          </p:cNvSpPr>
          <p:nvPr>
            <p:ph type="title"/>
          </p:nvPr>
        </p:nvSpPr>
        <p:spPr>
          <a:xfrm>
            <a:off x="838200" y="365126"/>
            <a:ext cx="10515600" cy="709696"/>
          </a:xfrm>
        </p:spPr>
        <p:txBody>
          <a:bodyPr>
            <a:normAutofit fontScale="90000"/>
          </a:bodyPr>
          <a:lstStyle/>
          <a:p>
            <a:pPr algn="ctr"/>
            <a:r>
              <a:rPr lang="ka-GE" sz="3200" b="1" dirty="0">
                <a:solidFill>
                  <a:schemeClr val="accent4">
                    <a:lumMod val="50000"/>
                  </a:schemeClr>
                </a:solidFill>
              </a:rPr>
              <a:t>სტანდარტის</a:t>
            </a:r>
            <a:r>
              <a:rPr lang="ka-GE" sz="3200" dirty="0"/>
              <a:t> შესაბამისად მომსახურების განხორცილების </a:t>
            </a:r>
            <a:r>
              <a:rPr lang="ka-GE" sz="3200" b="1" dirty="0">
                <a:solidFill>
                  <a:schemeClr val="accent4">
                    <a:lumMod val="50000"/>
                  </a:schemeClr>
                </a:solidFill>
              </a:rPr>
              <a:t>მზაობის შეფასება</a:t>
            </a:r>
          </a:p>
        </p:txBody>
      </p:sp>
      <p:graphicFrame>
        <p:nvGraphicFramePr>
          <p:cNvPr id="7" name="Table 6">
            <a:extLst>
              <a:ext uri="{FF2B5EF4-FFF2-40B4-BE49-F238E27FC236}">
                <a16:creationId xmlns:a16="http://schemas.microsoft.com/office/drawing/2014/main" id="{F0F68B0A-5916-48A8-AEF8-A5BFABFD6576}"/>
              </a:ext>
            </a:extLst>
          </p:cNvPr>
          <p:cNvGraphicFramePr>
            <a:graphicFrameLocks noGrp="1"/>
          </p:cNvGraphicFramePr>
          <p:nvPr>
            <p:extLst>
              <p:ext uri="{D42A27DB-BD31-4B8C-83A1-F6EECF244321}">
                <p14:modId xmlns:p14="http://schemas.microsoft.com/office/powerpoint/2010/main" val="4089754235"/>
              </p:ext>
            </p:extLst>
          </p:nvPr>
        </p:nvGraphicFramePr>
        <p:xfrm>
          <a:off x="172122" y="1224905"/>
          <a:ext cx="11693562" cy="5403020"/>
        </p:xfrm>
        <a:graphic>
          <a:graphicData uri="http://schemas.openxmlformats.org/drawingml/2006/table">
            <a:tbl>
              <a:tblPr firstRow="1" firstCol="1" bandRow="1"/>
              <a:tblGrid>
                <a:gridCol w="1283534">
                  <a:extLst>
                    <a:ext uri="{9D8B030D-6E8A-4147-A177-3AD203B41FA5}">
                      <a16:colId xmlns:a16="http://schemas.microsoft.com/office/drawing/2014/main" val="3278217833"/>
                    </a:ext>
                  </a:extLst>
                </a:gridCol>
                <a:gridCol w="610698">
                  <a:extLst>
                    <a:ext uri="{9D8B030D-6E8A-4147-A177-3AD203B41FA5}">
                      <a16:colId xmlns:a16="http://schemas.microsoft.com/office/drawing/2014/main" val="1821319738"/>
                    </a:ext>
                  </a:extLst>
                </a:gridCol>
                <a:gridCol w="568950">
                  <a:extLst>
                    <a:ext uri="{9D8B030D-6E8A-4147-A177-3AD203B41FA5}">
                      <a16:colId xmlns:a16="http://schemas.microsoft.com/office/drawing/2014/main" val="3748290799"/>
                    </a:ext>
                  </a:extLst>
                </a:gridCol>
                <a:gridCol w="568950">
                  <a:extLst>
                    <a:ext uri="{9D8B030D-6E8A-4147-A177-3AD203B41FA5}">
                      <a16:colId xmlns:a16="http://schemas.microsoft.com/office/drawing/2014/main" val="3429517214"/>
                    </a:ext>
                  </a:extLst>
                </a:gridCol>
                <a:gridCol w="568950">
                  <a:extLst>
                    <a:ext uri="{9D8B030D-6E8A-4147-A177-3AD203B41FA5}">
                      <a16:colId xmlns:a16="http://schemas.microsoft.com/office/drawing/2014/main" val="3237942883"/>
                    </a:ext>
                  </a:extLst>
                </a:gridCol>
                <a:gridCol w="568950">
                  <a:extLst>
                    <a:ext uri="{9D8B030D-6E8A-4147-A177-3AD203B41FA5}">
                      <a16:colId xmlns:a16="http://schemas.microsoft.com/office/drawing/2014/main" val="2887970438"/>
                    </a:ext>
                  </a:extLst>
                </a:gridCol>
                <a:gridCol w="706817">
                  <a:extLst>
                    <a:ext uri="{9D8B030D-6E8A-4147-A177-3AD203B41FA5}">
                      <a16:colId xmlns:a16="http://schemas.microsoft.com/office/drawing/2014/main" val="353561717"/>
                    </a:ext>
                  </a:extLst>
                </a:gridCol>
                <a:gridCol w="644680">
                  <a:extLst>
                    <a:ext uri="{9D8B030D-6E8A-4147-A177-3AD203B41FA5}">
                      <a16:colId xmlns:a16="http://schemas.microsoft.com/office/drawing/2014/main" val="2305107955"/>
                    </a:ext>
                  </a:extLst>
                </a:gridCol>
                <a:gridCol w="680604">
                  <a:extLst>
                    <a:ext uri="{9D8B030D-6E8A-4147-A177-3AD203B41FA5}">
                      <a16:colId xmlns:a16="http://schemas.microsoft.com/office/drawing/2014/main" val="2017274873"/>
                    </a:ext>
                  </a:extLst>
                </a:gridCol>
                <a:gridCol w="635941">
                  <a:extLst>
                    <a:ext uri="{9D8B030D-6E8A-4147-A177-3AD203B41FA5}">
                      <a16:colId xmlns:a16="http://schemas.microsoft.com/office/drawing/2014/main" val="1271383537"/>
                    </a:ext>
                  </a:extLst>
                </a:gridCol>
                <a:gridCol w="568950">
                  <a:extLst>
                    <a:ext uri="{9D8B030D-6E8A-4147-A177-3AD203B41FA5}">
                      <a16:colId xmlns:a16="http://schemas.microsoft.com/office/drawing/2014/main" val="1558435170"/>
                    </a:ext>
                  </a:extLst>
                </a:gridCol>
                <a:gridCol w="574774">
                  <a:extLst>
                    <a:ext uri="{9D8B030D-6E8A-4147-A177-3AD203B41FA5}">
                      <a16:colId xmlns:a16="http://schemas.microsoft.com/office/drawing/2014/main" val="3322125150"/>
                    </a:ext>
                  </a:extLst>
                </a:gridCol>
                <a:gridCol w="627204">
                  <a:extLst>
                    <a:ext uri="{9D8B030D-6E8A-4147-A177-3AD203B41FA5}">
                      <a16:colId xmlns:a16="http://schemas.microsoft.com/office/drawing/2014/main" val="3469884363"/>
                    </a:ext>
                  </a:extLst>
                </a:gridCol>
                <a:gridCol w="635941">
                  <a:extLst>
                    <a:ext uri="{9D8B030D-6E8A-4147-A177-3AD203B41FA5}">
                      <a16:colId xmlns:a16="http://schemas.microsoft.com/office/drawing/2014/main" val="3153605539"/>
                    </a:ext>
                  </a:extLst>
                </a:gridCol>
                <a:gridCol w="797112">
                  <a:extLst>
                    <a:ext uri="{9D8B030D-6E8A-4147-A177-3AD203B41FA5}">
                      <a16:colId xmlns:a16="http://schemas.microsoft.com/office/drawing/2014/main" val="3079577467"/>
                    </a:ext>
                  </a:extLst>
                </a:gridCol>
                <a:gridCol w="778665">
                  <a:extLst>
                    <a:ext uri="{9D8B030D-6E8A-4147-A177-3AD203B41FA5}">
                      <a16:colId xmlns:a16="http://schemas.microsoft.com/office/drawing/2014/main" val="1920844407"/>
                    </a:ext>
                  </a:extLst>
                </a:gridCol>
                <a:gridCol w="872842">
                  <a:extLst>
                    <a:ext uri="{9D8B030D-6E8A-4147-A177-3AD203B41FA5}">
                      <a16:colId xmlns:a16="http://schemas.microsoft.com/office/drawing/2014/main" val="2784837880"/>
                    </a:ext>
                  </a:extLst>
                </a:gridCol>
              </a:tblGrid>
              <a:tr h="1577708">
                <a:tc>
                  <a:txBody>
                    <a:bodyPr/>
                    <a:lstStyle/>
                    <a:p>
                      <a:pPr algn="ct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დაწესებულება</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1.უფლებები და მოვალეობები</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a-GE" sz="12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 მოწყობა ხელმისაწვდომობა</a:t>
                      </a:r>
                      <a:endParaRPr lang="ka-GE"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 . საფს-ში მიმართვა</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4. საფს-ში მიღება</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5 .ზრუნვაში ჩართვა</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6.  საფს-ის მომსახურების შეწყვეტა/შეჩერება</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a-GE" sz="12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7. საფს-ის დოკუმენტაციის წარმოება</a:t>
                      </a:r>
                      <a:endParaRPr lang="ka-GE"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8. საფს-ის კადრების კვალიფიკაცია</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a-GE" sz="12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9. ფიზიკური გარემო/ინფრასტრუქტურა</a:t>
                      </a:r>
                      <a:endParaRPr lang="ka-GE"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a-GE" sz="12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10.  უსაფრთხოება და რისკის შეფასება</a:t>
                      </a:r>
                      <a:endParaRPr lang="ka-GE"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11. ბაზისური ინტერვენციები</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12. დამატებითი ინტრევენციის ხელმისაწვდომობა</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a-GE" sz="12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13. ინტერვენციების სიხშირე</a:t>
                      </a:r>
                      <a:endParaRPr lang="ka-GE"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14. ბინაზე ვიზიტი</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15. რეფერალი სხვა სერვისებში</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a-GE" sz="12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16. პირველად ჯანდაცვასთან ინტეგრაცია</a:t>
                      </a:r>
                      <a:endParaRPr lang="ka-GE"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24560616"/>
                  </a:ext>
                </a:extLst>
              </a:tr>
              <a:tr h="318776">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რუსთავი</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5592848"/>
                  </a:ext>
                </a:extLst>
              </a:tr>
              <a:tr h="318776">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ქუტირი</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7574797"/>
                  </a:ext>
                </a:extLst>
              </a:tr>
              <a:tr h="318776">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ქუთაისი</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7537506"/>
                  </a:ext>
                </a:extLst>
              </a:tr>
              <a:tr h="318776">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ახალციხე</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en-US"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 </a:t>
                      </a: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046650"/>
                  </a:ext>
                </a:extLst>
              </a:tr>
              <a:tr h="318776">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ლანჩხუთი</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94985807"/>
                  </a:ext>
                </a:extLst>
              </a:tr>
              <a:tr h="318776">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გლდანი</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6613090"/>
                  </a:ext>
                </a:extLst>
              </a:tr>
              <a:tr h="318776">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სენაკი</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7563625"/>
                  </a:ext>
                </a:extLst>
              </a:tr>
              <a:tr h="318776">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თელავი</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75749018"/>
                  </a:ext>
                </a:extLst>
              </a:tr>
              <a:tr h="318776">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გორი</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5668976"/>
                  </a:ext>
                </a:extLst>
              </a:tr>
              <a:tr h="318776">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ქავთარაძე</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66357853"/>
                  </a:ext>
                </a:extLst>
              </a:tr>
              <a:tr h="318776">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ბათუმი</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5237011"/>
                  </a:ext>
                </a:extLst>
              </a:tr>
              <a:tr h="318776">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სურამი</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0</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2</a:t>
                      </a:r>
                      <a:endParaRPr lang="ka-GE"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1</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ka-GE" sz="1600" dirty="0">
                          <a:solidFill>
                            <a:srgbClr val="000000"/>
                          </a:solidFill>
                          <a:effectLst/>
                          <a:latin typeface="Sylfaen" panose="010A0502050306030303" pitchFamily="18" charset="0"/>
                          <a:ea typeface="Times New Roman" panose="02020603050405020304" pitchFamily="18" charset="0"/>
                          <a:cs typeface="Times New Roman" panose="02020603050405020304" pitchFamily="18" charset="0"/>
                        </a:rPr>
                        <a:t>3</a:t>
                      </a:r>
                      <a:endParaRPr lang="ka-GE"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88390322"/>
                  </a:ext>
                </a:extLst>
              </a:tr>
            </a:tbl>
          </a:graphicData>
        </a:graphic>
      </p:graphicFrame>
      <p:sp>
        <p:nvSpPr>
          <p:cNvPr id="8" name="Rectangle 7">
            <a:extLst>
              <a:ext uri="{FF2B5EF4-FFF2-40B4-BE49-F238E27FC236}">
                <a16:creationId xmlns:a16="http://schemas.microsoft.com/office/drawing/2014/main" id="{2FF9A9D5-8204-4CDF-8199-6278BE0A6A95}"/>
              </a:ext>
            </a:extLst>
          </p:cNvPr>
          <p:cNvSpPr/>
          <p:nvPr/>
        </p:nvSpPr>
        <p:spPr>
          <a:xfrm>
            <a:off x="8208296" y="1226245"/>
            <a:ext cx="559397" cy="5400339"/>
          </a:xfrm>
          <a:prstGeom prst="rect">
            <a:avLst/>
          </a:prstGeom>
          <a:solidFill>
            <a:schemeClr val="accent1">
              <a:alpha val="27000"/>
            </a:schemeClr>
          </a:solidFill>
          <a:ln>
            <a:noFill/>
          </a:ln>
        </p:spPr>
        <p:style>
          <a:lnRef idx="0">
            <a:scrgbClr r="0" g="0" b="0"/>
          </a:lnRef>
          <a:fillRef idx="0">
            <a:scrgbClr r="0" g="0" b="0"/>
          </a:fillRef>
          <a:effectRef idx="0">
            <a:scrgbClr r="0" g="0" b="0"/>
          </a:effectRef>
          <a:fontRef idx="minor">
            <a:schemeClr val="accent6"/>
          </a:fontRef>
        </p:style>
        <p:txBody>
          <a:bodyPr rtlCol="0" anchor="ctr"/>
          <a:lstStyle/>
          <a:p>
            <a:pPr algn="ctr"/>
            <a:endParaRPr lang="ka-GE" dirty="0"/>
          </a:p>
        </p:txBody>
      </p:sp>
      <p:sp>
        <p:nvSpPr>
          <p:cNvPr id="10" name="Plus Sign 9">
            <a:extLst>
              <a:ext uri="{FF2B5EF4-FFF2-40B4-BE49-F238E27FC236}">
                <a16:creationId xmlns:a16="http://schemas.microsoft.com/office/drawing/2014/main" id="{E480221D-E13B-493E-87C4-A91EB7C02AB1}"/>
              </a:ext>
            </a:extLst>
          </p:cNvPr>
          <p:cNvSpPr/>
          <p:nvPr/>
        </p:nvSpPr>
        <p:spPr>
          <a:xfrm>
            <a:off x="8208296" y="3405172"/>
            <a:ext cx="388427" cy="416987"/>
          </a:xfrm>
          <a:prstGeom prst="mathPlus">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a:p>
        </p:txBody>
      </p:sp>
      <p:sp>
        <p:nvSpPr>
          <p:cNvPr id="12" name="Plus Sign 11">
            <a:extLst>
              <a:ext uri="{FF2B5EF4-FFF2-40B4-BE49-F238E27FC236}">
                <a16:creationId xmlns:a16="http://schemas.microsoft.com/office/drawing/2014/main" id="{588A8199-3985-4DBA-B041-9787C2F9306D}"/>
              </a:ext>
            </a:extLst>
          </p:cNvPr>
          <p:cNvSpPr/>
          <p:nvPr/>
        </p:nvSpPr>
        <p:spPr>
          <a:xfrm>
            <a:off x="8262602" y="5965494"/>
            <a:ext cx="388427" cy="416987"/>
          </a:xfrm>
          <a:prstGeom prst="mathPlus">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a:p>
        </p:txBody>
      </p:sp>
      <p:sp>
        <p:nvSpPr>
          <p:cNvPr id="13" name="Rectangle 12">
            <a:extLst>
              <a:ext uri="{FF2B5EF4-FFF2-40B4-BE49-F238E27FC236}">
                <a16:creationId xmlns:a16="http://schemas.microsoft.com/office/drawing/2014/main" id="{94018797-0064-4065-92B5-7821D27F0897}"/>
              </a:ext>
            </a:extLst>
          </p:cNvPr>
          <p:cNvSpPr/>
          <p:nvPr/>
        </p:nvSpPr>
        <p:spPr>
          <a:xfrm>
            <a:off x="10324587" y="1289702"/>
            <a:ext cx="642258" cy="5338223"/>
          </a:xfrm>
          <a:prstGeom prst="rect">
            <a:avLst/>
          </a:prstGeom>
          <a:solidFill>
            <a:schemeClr val="accent1">
              <a:alpha val="4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a:p>
        </p:txBody>
      </p:sp>
      <p:sp>
        <p:nvSpPr>
          <p:cNvPr id="14" name="Plus Sign 13">
            <a:extLst>
              <a:ext uri="{FF2B5EF4-FFF2-40B4-BE49-F238E27FC236}">
                <a16:creationId xmlns:a16="http://schemas.microsoft.com/office/drawing/2014/main" id="{865D4708-F761-40C8-B4FD-AF8DB327AFEB}"/>
              </a:ext>
            </a:extLst>
          </p:cNvPr>
          <p:cNvSpPr/>
          <p:nvPr/>
        </p:nvSpPr>
        <p:spPr>
          <a:xfrm>
            <a:off x="10375160" y="2702929"/>
            <a:ext cx="388427" cy="416987"/>
          </a:xfrm>
          <a:prstGeom prst="mathPlus">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a:p>
        </p:txBody>
      </p:sp>
      <p:sp>
        <p:nvSpPr>
          <p:cNvPr id="15" name="Plus Sign 14">
            <a:extLst>
              <a:ext uri="{FF2B5EF4-FFF2-40B4-BE49-F238E27FC236}">
                <a16:creationId xmlns:a16="http://schemas.microsoft.com/office/drawing/2014/main" id="{64A89667-A511-4156-BC88-4518DEDB1B71}"/>
              </a:ext>
            </a:extLst>
          </p:cNvPr>
          <p:cNvSpPr/>
          <p:nvPr/>
        </p:nvSpPr>
        <p:spPr>
          <a:xfrm>
            <a:off x="10375159" y="5948977"/>
            <a:ext cx="388427" cy="416987"/>
          </a:xfrm>
          <a:prstGeom prst="mathPlus">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a:p>
        </p:txBody>
      </p:sp>
      <p:sp>
        <p:nvSpPr>
          <p:cNvPr id="16" name="Rectangle 15">
            <a:extLst>
              <a:ext uri="{FF2B5EF4-FFF2-40B4-BE49-F238E27FC236}">
                <a16:creationId xmlns:a16="http://schemas.microsoft.com/office/drawing/2014/main" id="{80F98FA8-0020-475C-92C5-D4C71B5E1FBA}"/>
              </a:ext>
            </a:extLst>
          </p:cNvPr>
          <p:cNvSpPr/>
          <p:nvPr/>
        </p:nvSpPr>
        <p:spPr>
          <a:xfrm>
            <a:off x="1568320" y="1237129"/>
            <a:ext cx="3356386" cy="5328676"/>
          </a:xfrm>
          <a:prstGeom prst="rect">
            <a:avLst/>
          </a:prstGeom>
          <a:solidFill>
            <a:schemeClr val="accent1">
              <a:alpha val="3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dirty="0"/>
          </a:p>
        </p:txBody>
      </p:sp>
      <p:sp>
        <p:nvSpPr>
          <p:cNvPr id="17" name="TextBox 16">
            <a:extLst>
              <a:ext uri="{FF2B5EF4-FFF2-40B4-BE49-F238E27FC236}">
                <a16:creationId xmlns:a16="http://schemas.microsoft.com/office/drawing/2014/main" id="{E400B521-4F93-494F-92C8-1F77569E0F12}"/>
              </a:ext>
            </a:extLst>
          </p:cNvPr>
          <p:cNvSpPr txBox="1"/>
          <p:nvPr/>
        </p:nvSpPr>
        <p:spPr>
          <a:xfrm>
            <a:off x="2935250" y="3716801"/>
            <a:ext cx="476412" cy="369332"/>
          </a:xfrm>
          <a:prstGeom prst="rect">
            <a:avLst/>
          </a:prstGeom>
          <a:solidFill>
            <a:schemeClr val="bg1"/>
          </a:solidFill>
        </p:spPr>
        <p:txBody>
          <a:bodyPr wrap="none" rtlCol="0">
            <a:spAutoFit/>
          </a:bodyPr>
          <a:lstStyle/>
          <a:p>
            <a:r>
              <a:rPr lang="en-US" b="1" dirty="0"/>
              <a:t>2,7</a:t>
            </a:r>
            <a:endParaRPr lang="ka-GE" b="1" dirty="0"/>
          </a:p>
        </p:txBody>
      </p:sp>
      <p:sp>
        <p:nvSpPr>
          <p:cNvPr id="18" name="Rectangle 17">
            <a:extLst>
              <a:ext uri="{FF2B5EF4-FFF2-40B4-BE49-F238E27FC236}">
                <a16:creationId xmlns:a16="http://schemas.microsoft.com/office/drawing/2014/main" id="{E3D3878C-1D86-4B9C-A275-03822ED7B463}"/>
              </a:ext>
            </a:extLst>
          </p:cNvPr>
          <p:cNvSpPr/>
          <p:nvPr/>
        </p:nvSpPr>
        <p:spPr>
          <a:xfrm>
            <a:off x="5687122" y="1237129"/>
            <a:ext cx="1862254" cy="5400339"/>
          </a:xfrm>
          <a:prstGeom prst="rect">
            <a:avLst/>
          </a:prstGeom>
          <a:solidFill>
            <a:schemeClr val="accent1">
              <a:alpha val="4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dirty="0"/>
          </a:p>
        </p:txBody>
      </p:sp>
      <p:sp>
        <p:nvSpPr>
          <p:cNvPr id="19" name="TextBox 18">
            <a:extLst>
              <a:ext uri="{FF2B5EF4-FFF2-40B4-BE49-F238E27FC236}">
                <a16:creationId xmlns:a16="http://schemas.microsoft.com/office/drawing/2014/main" id="{61CA25AA-4DD8-4F58-82DC-A400B61C0458}"/>
              </a:ext>
            </a:extLst>
          </p:cNvPr>
          <p:cNvSpPr txBox="1"/>
          <p:nvPr/>
        </p:nvSpPr>
        <p:spPr>
          <a:xfrm>
            <a:off x="6453817" y="3741749"/>
            <a:ext cx="476412" cy="369332"/>
          </a:xfrm>
          <a:prstGeom prst="rect">
            <a:avLst/>
          </a:prstGeom>
          <a:solidFill>
            <a:schemeClr val="bg1"/>
          </a:solidFill>
        </p:spPr>
        <p:txBody>
          <a:bodyPr wrap="none" rtlCol="0">
            <a:spAutoFit/>
          </a:bodyPr>
          <a:lstStyle/>
          <a:p>
            <a:r>
              <a:rPr lang="en-US" b="1" dirty="0"/>
              <a:t>1,6</a:t>
            </a:r>
            <a:endParaRPr lang="ka-GE" b="1" dirty="0"/>
          </a:p>
        </p:txBody>
      </p:sp>
    </p:spTree>
    <p:extLst>
      <p:ext uri="{BB962C8B-B14F-4D97-AF65-F5344CB8AC3E}">
        <p14:creationId xmlns:p14="http://schemas.microsoft.com/office/powerpoint/2010/main" val="2152127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down)">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wipe(down)">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down)">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2"/>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wipe(down)">
                                      <p:cBhvr>
                                        <p:cTn id="38" dur="500"/>
                                        <p:tgtEl>
                                          <p:spTgt spid="13"/>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2" grpId="0" animBg="1"/>
      <p:bldP spid="13" grpId="0" animBg="1"/>
      <p:bldP spid="14" grpId="0" animBg="1"/>
      <p:bldP spid="15" grpId="0" animBg="1"/>
      <p:bldP spid="16" grpId="0" animBg="1"/>
      <p:bldP spid="17" grpId="0" animBg="1"/>
      <p:bldP spid="18" grpId="0" animBg="1"/>
      <p:bldP spid="1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137F4-007F-4538-A042-B60B8FBCED25}"/>
              </a:ext>
            </a:extLst>
          </p:cNvPr>
          <p:cNvSpPr>
            <a:spLocks noGrp="1"/>
          </p:cNvSpPr>
          <p:nvPr>
            <p:ph type="title"/>
          </p:nvPr>
        </p:nvSpPr>
        <p:spPr/>
        <p:txBody>
          <a:bodyPr>
            <a:normAutofit/>
          </a:bodyPr>
          <a:lstStyle/>
          <a:p>
            <a:pPr algn="ctr"/>
            <a:r>
              <a:rPr lang="ka-GE" sz="3200" dirty="0"/>
              <a:t>სტანდარტით მომსახურების </a:t>
            </a:r>
            <a:r>
              <a:rPr lang="ka-GE" sz="3200" b="1" dirty="0">
                <a:solidFill>
                  <a:schemeClr val="accent4">
                    <a:lumMod val="50000"/>
                  </a:schemeClr>
                </a:solidFill>
              </a:rPr>
              <a:t>მზაობის</a:t>
            </a:r>
            <a:r>
              <a:rPr lang="ka-GE" sz="3200" dirty="0">
                <a:solidFill>
                  <a:schemeClr val="accent4">
                    <a:lumMod val="50000"/>
                  </a:schemeClr>
                </a:solidFill>
              </a:rPr>
              <a:t> </a:t>
            </a:r>
            <a:r>
              <a:rPr lang="ka-GE" sz="3200" dirty="0"/>
              <a:t>შეფასების </a:t>
            </a:r>
            <a:r>
              <a:rPr lang="ka-GE" sz="3200" b="1" dirty="0">
                <a:solidFill>
                  <a:schemeClr val="accent4">
                    <a:lumMod val="50000"/>
                  </a:schemeClr>
                </a:solidFill>
              </a:rPr>
              <a:t>შედეგები</a:t>
            </a:r>
            <a:r>
              <a:rPr lang="ka-GE" sz="3200" dirty="0">
                <a:solidFill>
                  <a:schemeClr val="accent4">
                    <a:lumMod val="50000"/>
                  </a:schemeClr>
                </a:solidFill>
              </a:rPr>
              <a:t> </a:t>
            </a:r>
          </a:p>
        </p:txBody>
      </p:sp>
      <p:sp>
        <p:nvSpPr>
          <p:cNvPr id="3" name="Content Placeholder 2">
            <a:extLst>
              <a:ext uri="{FF2B5EF4-FFF2-40B4-BE49-F238E27FC236}">
                <a16:creationId xmlns:a16="http://schemas.microsoft.com/office/drawing/2014/main" id="{1C0BFACF-134D-4E31-B99E-25F91706E2DC}"/>
              </a:ext>
            </a:extLst>
          </p:cNvPr>
          <p:cNvSpPr>
            <a:spLocks noGrp="1"/>
          </p:cNvSpPr>
          <p:nvPr>
            <p:ph idx="1"/>
          </p:nvPr>
        </p:nvSpPr>
        <p:spPr>
          <a:xfrm>
            <a:off x="567559" y="1825625"/>
            <a:ext cx="10925503" cy="4351338"/>
          </a:xfrm>
        </p:spPr>
        <p:txBody>
          <a:bodyPr>
            <a:normAutofit/>
          </a:bodyPr>
          <a:lstStyle/>
          <a:p>
            <a:pPr>
              <a:lnSpc>
                <a:spcPct val="150000"/>
              </a:lnSpc>
              <a:spcBef>
                <a:spcPts val="0"/>
              </a:spcBef>
            </a:pPr>
            <a:r>
              <a:rPr lang="ka-GE" dirty="0"/>
              <a:t>საფს-ების მზაობა ახალი სტანდარტით განახორციელონ მომსახურება ნაწილობრივ დამაკმაყოფილებელია </a:t>
            </a:r>
          </a:p>
          <a:p>
            <a:pPr marL="0" indent="0">
              <a:lnSpc>
                <a:spcPct val="150000"/>
              </a:lnSpc>
              <a:spcBef>
                <a:spcPts val="0"/>
              </a:spcBef>
              <a:buNone/>
            </a:pPr>
            <a:endParaRPr lang="ka-GE" dirty="0"/>
          </a:p>
          <a:p>
            <a:pPr lvl="0">
              <a:lnSpc>
                <a:spcPct val="150000"/>
              </a:lnSpc>
              <a:spcBef>
                <a:spcPts val="0"/>
              </a:spcBef>
            </a:pPr>
            <a:r>
              <a:rPr lang="ka-GE" dirty="0"/>
              <a:t>ყველაზე მეტი პრობლემა მდგ პრინციპით მუშაობაში გამოვლინდა.</a:t>
            </a:r>
          </a:p>
          <a:p>
            <a:endParaRPr lang="ka-GE" dirty="0"/>
          </a:p>
        </p:txBody>
      </p:sp>
    </p:spTree>
    <p:extLst>
      <p:ext uri="{BB962C8B-B14F-4D97-AF65-F5344CB8AC3E}">
        <p14:creationId xmlns:p14="http://schemas.microsoft.com/office/powerpoint/2010/main" val="16848870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0769898-B383-44F3-8212-BBFCA4B37AF8}"/>
              </a:ext>
            </a:extLst>
          </p:cNvPr>
          <p:cNvSpPr>
            <a:spLocks noGrp="1"/>
          </p:cNvSpPr>
          <p:nvPr>
            <p:ph type="title"/>
          </p:nvPr>
        </p:nvSpPr>
        <p:spPr/>
        <p:txBody>
          <a:bodyPr>
            <a:normAutofit/>
          </a:bodyPr>
          <a:lstStyle/>
          <a:p>
            <a:pPr algn="ctr"/>
            <a:r>
              <a:rPr lang="ka-GE" sz="3200" dirty="0"/>
              <a:t>სტანდარტით მომსახურების </a:t>
            </a:r>
            <a:r>
              <a:rPr lang="ka-GE" sz="3200" b="1" dirty="0">
                <a:solidFill>
                  <a:schemeClr val="accent4">
                    <a:lumMod val="50000"/>
                  </a:schemeClr>
                </a:solidFill>
              </a:rPr>
              <a:t>მზაობის</a:t>
            </a:r>
            <a:r>
              <a:rPr lang="ka-GE" sz="3200" dirty="0">
                <a:solidFill>
                  <a:schemeClr val="accent4">
                    <a:lumMod val="50000"/>
                  </a:schemeClr>
                </a:solidFill>
              </a:rPr>
              <a:t> </a:t>
            </a:r>
            <a:r>
              <a:rPr lang="ka-GE" sz="3200" dirty="0"/>
              <a:t>შეფასების </a:t>
            </a:r>
            <a:r>
              <a:rPr lang="ka-GE" sz="3200" b="1" dirty="0">
                <a:solidFill>
                  <a:schemeClr val="accent4">
                    <a:lumMod val="50000"/>
                  </a:schemeClr>
                </a:solidFill>
              </a:rPr>
              <a:t>შედეგები</a:t>
            </a:r>
            <a:r>
              <a:rPr lang="ka-GE" sz="3200" dirty="0">
                <a:solidFill>
                  <a:schemeClr val="accent4">
                    <a:lumMod val="50000"/>
                  </a:schemeClr>
                </a:solidFill>
              </a:rPr>
              <a:t> </a:t>
            </a:r>
          </a:p>
        </p:txBody>
      </p:sp>
      <p:sp>
        <p:nvSpPr>
          <p:cNvPr id="3" name="Content Placeholder 2">
            <a:extLst>
              <a:ext uri="{FF2B5EF4-FFF2-40B4-BE49-F238E27FC236}">
                <a16:creationId xmlns:a16="http://schemas.microsoft.com/office/drawing/2014/main" id="{523B5C45-4FDC-45FB-B93E-9725F2C2DF6B}"/>
              </a:ext>
            </a:extLst>
          </p:cNvPr>
          <p:cNvSpPr>
            <a:spLocks noGrp="1"/>
          </p:cNvSpPr>
          <p:nvPr>
            <p:ph idx="1"/>
          </p:nvPr>
        </p:nvSpPr>
        <p:spPr>
          <a:xfrm>
            <a:off x="838200" y="1825625"/>
            <a:ext cx="10515600" cy="4667250"/>
          </a:xfrm>
        </p:spPr>
        <p:txBody>
          <a:bodyPr/>
          <a:lstStyle/>
          <a:p>
            <a:pPr>
              <a:lnSpc>
                <a:spcPct val="100000"/>
              </a:lnSpc>
              <a:spcBef>
                <a:spcPts val="0"/>
              </a:spcBef>
            </a:pPr>
            <a:r>
              <a:rPr lang="ka-GE" dirty="0"/>
              <a:t>დამატებითი ინტერვენციები ხელმისაწვდომია მხოლოდ იმ საფს-ებში, რომლებიც ინტეგრირებულები არიან სხვა სერვისებთან, კერძოდ ქუთაისში და ბათუმში, სადაც ხორცილედება კრიზისული ინტერვენცია.</a:t>
            </a:r>
          </a:p>
          <a:p>
            <a:pPr>
              <a:lnSpc>
                <a:spcPct val="100000"/>
              </a:lnSpc>
              <a:spcBef>
                <a:spcPts val="0"/>
              </a:spcBef>
            </a:pPr>
            <a:endParaRPr lang="ka-GE" dirty="0"/>
          </a:p>
          <a:p>
            <a:pPr>
              <a:lnSpc>
                <a:spcPct val="100000"/>
              </a:lnSpc>
              <a:spcBef>
                <a:spcPts val="0"/>
              </a:spcBef>
            </a:pPr>
            <a:r>
              <a:rPr lang="ka-GE" dirty="0"/>
              <a:t>რეფერალი სხვა ფსიქიკური ჯანდაცვის სერვისებში გაადვილებულია კლასტერული მოწყობის დაწესებულებებში.</a:t>
            </a:r>
          </a:p>
          <a:p>
            <a:pPr marL="0" indent="0">
              <a:buNone/>
            </a:pPr>
            <a:endParaRPr lang="ka-GE" dirty="0"/>
          </a:p>
        </p:txBody>
      </p:sp>
    </p:spTree>
    <p:extLst>
      <p:ext uri="{BB962C8B-B14F-4D97-AF65-F5344CB8AC3E}">
        <p14:creationId xmlns:p14="http://schemas.microsoft.com/office/powerpoint/2010/main" val="41771891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D38D2-6FEA-451D-8647-9611D8BBD5DD}"/>
              </a:ext>
            </a:extLst>
          </p:cNvPr>
          <p:cNvSpPr>
            <a:spLocks noGrp="1"/>
          </p:cNvSpPr>
          <p:nvPr>
            <p:ph type="title"/>
          </p:nvPr>
        </p:nvSpPr>
        <p:spPr/>
        <p:txBody>
          <a:bodyPr>
            <a:normAutofit/>
          </a:bodyPr>
          <a:lstStyle/>
          <a:p>
            <a:pPr algn="ctr"/>
            <a:r>
              <a:rPr lang="ka-GE" sz="3200" b="1" dirty="0">
                <a:solidFill>
                  <a:schemeClr val="accent4">
                    <a:lumMod val="50000"/>
                  </a:schemeClr>
                </a:solidFill>
              </a:rPr>
              <a:t>დასკვნები</a:t>
            </a:r>
          </a:p>
        </p:txBody>
      </p:sp>
      <p:sp>
        <p:nvSpPr>
          <p:cNvPr id="3" name="Content Placeholder 2">
            <a:extLst>
              <a:ext uri="{FF2B5EF4-FFF2-40B4-BE49-F238E27FC236}">
                <a16:creationId xmlns:a16="http://schemas.microsoft.com/office/drawing/2014/main" id="{A843DACB-EC30-4827-955B-587C1EFD66D7}"/>
              </a:ext>
            </a:extLst>
          </p:cNvPr>
          <p:cNvSpPr>
            <a:spLocks noGrp="1"/>
          </p:cNvSpPr>
          <p:nvPr>
            <p:ph idx="1"/>
          </p:nvPr>
        </p:nvSpPr>
        <p:spPr>
          <a:xfrm>
            <a:off x="1060162" y="1690688"/>
            <a:ext cx="10515600" cy="4486275"/>
          </a:xfrm>
        </p:spPr>
        <p:txBody>
          <a:bodyPr>
            <a:normAutofit fontScale="77500" lnSpcReduction="20000"/>
          </a:bodyPr>
          <a:lstStyle/>
          <a:p>
            <a:pPr>
              <a:lnSpc>
                <a:spcPct val="160000"/>
              </a:lnSpc>
            </a:pPr>
            <a:r>
              <a:rPr lang="ka-GE" b="1" dirty="0">
                <a:solidFill>
                  <a:schemeClr val="accent1">
                    <a:lumMod val="75000"/>
                  </a:schemeClr>
                </a:solidFill>
              </a:rPr>
              <a:t>ამოცანა 1 </a:t>
            </a:r>
            <a:r>
              <a:rPr lang="ka-GE" dirty="0"/>
              <a:t>2018 წლის სახელმწიფო პროგრამის ფარგლებში განხორციელებული სათემო ამბულატორიული მომსახურების მოცულობის და ხარისხის შეფასება. </a:t>
            </a:r>
            <a:endParaRPr lang="en-US" dirty="0"/>
          </a:p>
          <a:p>
            <a:endParaRPr lang="en-US" dirty="0"/>
          </a:p>
          <a:p>
            <a:endParaRPr lang="ka-GE" dirty="0"/>
          </a:p>
          <a:p>
            <a:pPr>
              <a:lnSpc>
                <a:spcPts val="3200"/>
              </a:lnSpc>
              <a:spcBef>
                <a:spcPts val="0"/>
              </a:spcBef>
            </a:pPr>
            <a:r>
              <a:rPr lang="ka-GE" dirty="0"/>
              <a:t>2018 წლის სახელმწიფო პროგრამით გათვალისწინებული მომსახურების  მნიშვნელოვანი ნაწილი დამაკმაყოფილებლად სრულდება, კერძოდ უზრუნველყოფილია: ტერიტორიული პრინციპით მომსახურების მიწოდება, შემოსაზღვრულ არეალში მცხოვრები ნებისმიერი ასაკის მქონე ყველა პირისთვის პირველადი კონსულტაცია და  პაციენტების სათანადო რაოდენობის მედიკამენტებით მომარაგება; </a:t>
            </a:r>
          </a:p>
        </p:txBody>
      </p:sp>
      <p:pic>
        <p:nvPicPr>
          <p:cNvPr id="2050" name="Picture 2" descr="Animation Bouncy Question Mark by aukipa">
            <a:extLst>
              <a:ext uri="{FF2B5EF4-FFF2-40B4-BE49-F238E27FC236}">
                <a16:creationId xmlns:a16="http://schemas.microsoft.com/office/drawing/2014/main" id="{C499F5E1-EE57-49D7-8358-7EE98EB414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16415"/>
            <a:ext cx="1334164" cy="333541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DCBB4E7F-A8BC-4ABF-B342-36A46608F66F}"/>
              </a:ext>
            </a:extLst>
          </p:cNvPr>
          <p:cNvPicPr>
            <a:picLocks noChangeAspect="1"/>
          </p:cNvPicPr>
          <p:nvPr/>
        </p:nvPicPr>
        <p:blipFill>
          <a:blip r:embed="rId3"/>
          <a:stretch>
            <a:fillRect/>
          </a:stretch>
        </p:blipFill>
        <p:spPr>
          <a:xfrm>
            <a:off x="0" y="3207909"/>
            <a:ext cx="1136649" cy="1136649"/>
          </a:xfrm>
          <a:prstGeom prst="rect">
            <a:avLst/>
          </a:prstGeom>
        </p:spPr>
      </p:pic>
    </p:spTree>
    <p:extLst>
      <p:ext uri="{BB962C8B-B14F-4D97-AF65-F5344CB8AC3E}">
        <p14:creationId xmlns:p14="http://schemas.microsoft.com/office/powerpoint/2010/main" val="3682742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6EDB2-F8AF-4C7D-A818-F2665F2A457E}"/>
              </a:ext>
            </a:extLst>
          </p:cNvPr>
          <p:cNvSpPr>
            <a:spLocks noGrp="1"/>
          </p:cNvSpPr>
          <p:nvPr>
            <p:ph type="title"/>
          </p:nvPr>
        </p:nvSpPr>
        <p:spPr>
          <a:xfrm>
            <a:off x="838200" y="365126"/>
            <a:ext cx="10515600" cy="710639"/>
          </a:xfrm>
        </p:spPr>
        <p:txBody>
          <a:bodyPr>
            <a:normAutofit/>
          </a:bodyPr>
          <a:lstStyle/>
          <a:p>
            <a:pPr algn="ctr"/>
            <a:r>
              <a:rPr lang="ka-GE" sz="3200" b="1" dirty="0">
                <a:solidFill>
                  <a:schemeClr val="accent4">
                    <a:lumMod val="50000"/>
                  </a:schemeClr>
                </a:solidFill>
              </a:rPr>
              <a:t>სერვისის ხარისხის გაუმჯობესების მაჩვენებლები</a:t>
            </a:r>
          </a:p>
        </p:txBody>
      </p:sp>
      <p:sp>
        <p:nvSpPr>
          <p:cNvPr id="16" name="Content Placeholder 15">
            <a:extLst>
              <a:ext uri="{FF2B5EF4-FFF2-40B4-BE49-F238E27FC236}">
                <a16:creationId xmlns:a16="http://schemas.microsoft.com/office/drawing/2014/main" id="{A3EC0EFD-7A55-4A93-8BE8-9932CD46E838}"/>
              </a:ext>
            </a:extLst>
          </p:cNvPr>
          <p:cNvSpPr>
            <a:spLocks noGrp="1"/>
          </p:cNvSpPr>
          <p:nvPr>
            <p:ph sz="half" idx="1"/>
          </p:nvPr>
        </p:nvSpPr>
        <p:spPr>
          <a:xfrm>
            <a:off x="838200" y="2223658"/>
            <a:ext cx="5181600" cy="4351338"/>
          </a:xfrm>
        </p:spPr>
        <p:style>
          <a:lnRef idx="2">
            <a:schemeClr val="accent1"/>
          </a:lnRef>
          <a:fillRef idx="1">
            <a:schemeClr val="lt1"/>
          </a:fillRef>
          <a:effectRef idx="0">
            <a:schemeClr val="accent1"/>
          </a:effectRef>
          <a:fontRef idx="minor">
            <a:schemeClr val="dk1"/>
          </a:fontRef>
        </p:style>
        <p:txBody>
          <a:bodyPr>
            <a:normAutofit fontScale="85000" lnSpcReduction="10000"/>
          </a:bodyPr>
          <a:lstStyle/>
          <a:p>
            <a:pPr marL="0" indent="0">
              <a:lnSpc>
                <a:spcPct val="200000"/>
              </a:lnSpc>
              <a:buNone/>
            </a:pPr>
            <a:r>
              <a:rPr lang="en-US" dirty="0"/>
              <a:t>1. </a:t>
            </a:r>
            <a:r>
              <a:rPr lang="ka-GE" dirty="0"/>
              <a:t>მიმართვიანობის გაზრდა (ვიზიტების რაოდენობა). </a:t>
            </a:r>
          </a:p>
        </p:txBody>
      </p:sp>
      <p:sp>
        <p:nvSpPr>
          <p:cNvPr id="17" name="Content Placeholder 16">
            <a:extLst>
              <a:ext uri="{FF2B5EF4-FFF2-40B4-BE49-F238E27FC236}">
                <a16:creationId xmlns:a16="http://schemas.microsoft.com/office/drawing/2014/main" id="{C0012558-E041-4A02-9600-678371612EED}"/>
              </a:ext>
            </a:extLst>
          </p:cNvPr>
          <p:cNvSpPr>
            <a:spLocks noGrp="1"/>
          </p:cNvSpPr>
          <p:nvPr>
            <p:ph sz="half" idx="2"/>
          </p:nvPr>
        </p:nvSpPr>
        <p:spPr>
          <a:xfrm>
            <a:off x="6172202" y="2231241"/>
            <a:ext cx="5181600" cy="4351338"/>
          </a:xfrm>
        </p:spPr>
        <p:style>
          <a:lnRef idx="2">
            <a:schemeClr val="accent1"/>
          </a:lnRef>
          <a:fillRef idx="1">
            <a:schemeClr val="lt1"/>
          </a:fillRef>
          <a:effectRef idx="0">
            <a:schemeClr val="accent1"/>
          </a:effectRef>
          <a:fontRef idx="minor">
            <a:schemeClr val="dk1"/>
          </a:fontRef>
        </p:style>
        <p:txBody>
          <a:bodyPr>
            <a:normAutofit fontScale="85000" lnSpcReduction="10000"/>
          </a:bodyPr>
          <a:lstStyle/>
          <a:p>
            <a:pPr>
              <a:lnSpc>
                <a:spcPts val="3300"/>
              </a:lnSpc>
              <a:spcBef>
                <a:spcPts val="0"/>
              </a:spcBef>
            </a:pPr>
            <a:r>
              <a:rPr lang="ka-GE" dirty="0"/>
              <a:t>2017 წლის საშუალო სამთვიან მაჩვენებელთან შედარებით ვიზიტების რაოდენობა როგორც ამბულატორიაში, ასევე ბინაზე 2018 წლის 1 იანვრიდან 1 მარტამდე </a:t>
            </a:r>
            <a:r>
              <a:rPr lang="ka-GE" b="1" dirty="0">
                <a:solidFill>
                  <a:srgbClr val="990000"/>
                </a:solidFill>
              </a:rPr>
              <a:t>უმნიშვნელოდ შემცირებულია</a:t>
            </a:r>
            <a:r>
              <a:rPr lang="ka-GE" dirty="0"/>
              <a:t>, რაც შეიძლება ახალ სტანდარტზე გადასვლისთვის საჭირო </a:t>
            </a:r>
            <a:r>
              <a:rPr lang="ka-GE" b="1" dirty="0">
                <a:solidFill>
                  <a:srgbClr val="990000"/>
                </a:solidFill>
              </a:rPr>
              <a:t>ადაპტაციური პერიოდით  </a:t>
            </a:r>
            <a:r>
              <a:rPr lang="ka-GE" dirty="0"/>
              <a:t>აიხსნას</a:t>
            </a:r>
          </a:p>
        </p:txBody>
      </p:sp>
      <p:sp>
        <p:nvSpPr>
          <p:cNvPr id="18" name="Arrow: Curved Down 17">
            <a:extLst>
              <a:ext uri="{FF2B5EF4-FFF2-40B4-BE49-F238E27FC236}">
                <a16:creationId xmlns:a16="http://schemas.microsoft.com/office/drawing/2014/main" id="{C7AEAEDB-4DBD-44A6-BFAE-1785A337514E}"/>
              </a:ext>
            </a:extLst>
          </p:cNvPr>
          <p:cNvSpPr/>
          <p:nvPr/>
        </p:nvSpPr>
        <p:spPr>
          <a:xfrm>
            <a:off x="4658061" y="1204223"/>
            <a:ext cx="3636084" cy="93655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a:solidFill>
                <a:schemeClr val="tx1"/>
              </a:solidFill>
            </a:endParaRPr>
          </a:p>
        </p:txBody>
      </p:sp>
    </p:spTree>
    <p:extLst>
      <p:ext uri="{BB962C8B-B14F-4D97-AF65-F5344CB8AC3E}">
        <p14:creationId xmlns:p14="http://schemas.microsoft.com/office/powerpoint/2010/main" val="3329038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7">
                                            <p:bg/>
                                          </p:spTgt>
                                        </p:tgtEl>
                                        <p:attrNameLst>
                                          <p:attrName>style.visibility</p:attrName>
                                        </p:attrNameLst>
                                      </p:cBhvr>
                                      <p:to>
                                        <p:strVal val="visible"/>
                                      </p:to>
                                    </p:set>
                                    <p:animEffect transition="in" filter="randombar(horizontal)">
                                      <p:cBhvr>
                                        <p:cTn id="10" dur="500"/>
                                        <p:tgtEl>
                                          <p:spTgt spid="17">
                                            <p:bg/>
                                          </p:spTgt>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7">
                                            <p:txEl>
                                              <p:pRg st="0" end="0"/>
                                            </p:txEl>
                                          </p:spTgt>
                                        </p:tgtEl>
                                        <p:attrNameLst>
                                          <p:attrName>style.visibility</p:attrName>
                                        </p:attrNameLst>
                                      </p:cBhvr>
                                      <p:to>
                                        <p:strVal val="visible"/>
                                      </p:to>
                                    </p:set>
                                    <p:animEffect transition="in" filter="randombar(horizontal)">
                                      <p:cBhvr>
                                        <p:cTn id="13" dur="5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uiExpand="1" build="p" animBg="1"/>
      <p:bldP spid="1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6EDB2-F8AF-4C7D-A818-F2665F2A457E}"/>
              </a:ext>
            </a:extLst>
          </p:cNvPr>
          <p:cNvSpPr>
            <a:spLocks noGrp="1"/>
          </p:cNvSpPr>
          <p:nvPr>
            <p:ph type="title"/>
          </p:nvPr>
        </p:nvSpPr>
        <p:spPr>
          <a:xfrm>
            <a:off x="838200" y="365126"/>
            <a:ext cx="10515600" cy="839096"/>
          </a:xfrm>
        </p:spPr>
        <p:txBody>
          <a:bodyPr>
            <a:normAutofit/>
          </a:bodyPr>
          <a:lstStyle/>
          <a:p>
            <a:pPr algn="ctr"/>
            <a:r>
              <a:rPr lang="ka-GE" sz="3200" b="1" dirty="0">
                <a:solidFill>
                  <a:schemeClr val="accent4">
                    <a:lumMod val="50000"/>
                  </a:schemeClr>
                </a:solidFill>
              </a:rPr>
              <a:t>სერვისის ხარისხის გაუმჯობესების მაჩვენებლები</a:t>
            </a:r>
          </a:p>
        </p:txBody>
      </p:sp>
      <p:sp>
        <p:nvSpPr>
          <p:cNvPr id="16" name="Content Placeholder 15">
            <a:extLst>
              <a:ext uri="{FF2B5EF4-FFF2-40B4-BE49-F238E27FC236}">
                <a16:creationId xmlns:a16="http://schemas.microsoft.com/office/drawing/2014/main" id="{A3EC0EFD-7A55-4A93-8BE8-9932CD46E838}"/>
              </a:ext>
            </a:extLst>
          </p:cNvPr>
          <p:cNvSpPr>
            <a:spLocks noGrp="1"/>
          </p:cNvSpPr>
          <p:nvPr>
            <p:ph sz="half" idx="1"/>
          </p:nvPr>
        </p:nvSpPr>
        <p:spPr>
          <a:xfrm>
            <a:off x="968188" y="2223658"/>
            <a:ext cx="5051612" cy="4351338"/>
          </a:xfrm>
        </p:spPr>
        <p:style>
          <a:lnRef idx="2">
            <a:schemeClr val="accent1"/>
          </a:lnRef>
          <a:fillRef idx="1">
            <a:schemeClr val="lt1"/>
          </a:fillRef>
          <a:effectRef idx="0">
            <a:schemeClr val="accent1"/>
          </a:effectRef>
          <a:fontRef idx="minor">
            <a:schemeClr val="dk1"/>
          </a:fontRef>
        </p:style>
        <p:txBody>
          <a:bodyPr>
            <a:normAutofit/>
          </a:bodyPr>
          <a:lstStyle/>
          <a:p>
            <a:pPr lvl="0"/>
            <a:endParaRPr lang="en-US" dirty="0"/>
          </a:p>
          <a:p>
            <a:pPr marL="0" lvl="0" indent="0">
              <a:lnSpc>
                <a:spcPct val="200000"/>
              </a:lnSpc>
              <a:buNone/>
            </a:pPr>
            <a:r>
              <a:rPr lang="en-US" dirty="0"/>
              <a:t>2. </a:t>
            </a:r>
            <a:r>
              <a:rPr lang="ka-GE" dirty="0"/>
              <a:t>მედიკამენტებით მომარაგება</a:t>
            </a:r>
          </a:p>
        </p:txBody>
      </p:sp>
      <p:sp>
        <p:nvSpPr>
          <p:cNvPr id="17" name="Content Placeholder 16">
            <a:extLst>
              <a:ext uri="{FF2B5EF4-FFF2-40B4-BE49-F238E27FC236}">
                <a16:creationId xmlns:a16="http://schemas.microsoft.com/office/drawing/2014/main" id="{C0012558-E041-4A02-9600-678371612EED}"/>
              </a:ext>
            </a:extLst>
          </p:cNvPr>
          <p:cNvSpPr>
            <a:spLocks noGrp="1"/>
          </p:cNvSpPr>
          <p:nvPr>
            <p:ph sz="half" idx="2"/>
          </p:nvPr>
        </p:nvSpPr>
        <p:spPr>
          <a:xfrm>
            <a:off x="6172202" y="2231241"/>
            <a:ext cx="5181600" cy="4351338"/>
          </a:xfrm>
        </p:spPr>
        <p:style>
          <a:lnRef idx="2">
            <a:schemeClr val="accent1"/>
          </a:lnRef>
          <a:fillRef idx="1">
            <a:schemeClr val="lt1"/>
          </a:fillRef>
          <a:effectRef idx="0">
            <a:schemeClr val="accent1"/>
          </a:effectRef>
          <a:fontRef idx="minor">
            <a:schemeClr val="dk1"/>
          </a:fontRef>
        </p:style>
        <p:txBody>
          <a:bodyPr>
            <a:normAutofit/>
          </a:bodyPr>
          <a:lstStyle/>
          <a:p>
            <a:pPr>
              <a:lnSpc>
                <a:spcPts val="3300"/>
              </a:lnSpc>
              <a:spcBef>
                <a:spcPts val="0"/>
              </a:spcBef>
            </a:pPr>
            <a:endParaRPr lang="en-US" sz="2400" dirty="0"/>
          </a:p>
          <a:p>
            <a:pPr>
              <a:lnSpc>
                <a:spcPts val="3300"/>
              </a:lnSpc>
              <a:spcBef>
                <a:spcPts val="0"/>
              </a:spcBef>
            </a:pPr>
            <a:r>
              <a:rPr lang="ka-GE" sz="2400" dirty="0"/>
              <a:t>2018 წლის სახელმწიფო პროგრამაში ჩადებული პუნქტის მიხედვით, რომელიც მედიკამენტებზე ბიუჯეტის არანაკლებ </a:t>
            </a:r>
            <a:r>
              <a:rPr lang="ka-GE" sz="2400" b="1" dirty="0">
                <a:solidFill>
                  <a:srgbClr val="990000"/>
                </a:solidFill>
              </a:rPr>
              <a:t>35% -ის ხარჯვას</a:t>
            </a:r>
            <a:r>
              <a:rPr lang="ka-GE" sz="2400" dirty="0"/>
              <a:t> ითვალისწინებს, </a:t>
            </a:r>
            <a:r>
              <a:rPr lang="ka-GE" sz="2400" b="1" dirty="0">
                <a:solidFill>
                  <a:srgbClr val="990000"/>
                </a:solidFill>
              </a:rPr>
              <a:t>გააუმჯობესა </a:t>
            </a:r>
            <a:r>
              <a:rPr lang="ka-GE" sz="2400" dirty="0"/>
              <a:t> პაციენტების სათანადო რაოდენობის მედიკამენტებით მომარაგება; </a:t>
            </a:r>
          </a:p>
        </p:txBody>
      </p:sp>
      <p:sp>
        <p:nvSpPr>
          <p:cNvPr id="18" name="Arrow: Curved Down 17">
            <a:extLst>
              <a:ext uri="{FF2B5EF4-FFF2-40B4-BE49-F238E27FC236}">
                <a16:creationId xmlns:a16="http://schemas.microsoft.com/office/drawing/2014/main" id="{C7AEAEDB-4DBD-44A6-BFAE-1785A337514E}"/>
              </a:ext>
            </a:extLst>
          </p:cNvPr>
          <p:cNvSpPr/>
          <p:nvPr/>
        </p:nvSpPr>
        <p:spPr>
          <a:xfrm>
            <a:off x="4507454" y="1204222"/>
            <a:ext cx="3636084" cy="989003"/>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a:solidFill>
                <a:schemeClr val="tx1"/>
              </a:solidFill>
            </a:endParaRPr>
          </a:p>
        </p:txBody>
      </p:sp>
    </p:spTree>
    <p:extLst>
      <p:ext uri="{BB962C8B-B14F-4D97-AF65-F5344CB8AC3E}">
        <p14:creationId xmlns:p14="http://schemas.microsoft.com/office/powerpoint/2010/main" val="2239469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7">
                                            <p:bg/>
                                          </p:spTgt>
                                        </p:tgtEl>
                                        <p:attrNameLst>
                                          <p:attrName>style.visibility</p:attrName>
                                        </p:attrNameLst>
                                      </p:cBhvr>
                                      <p:to>
                                        <p:strVal val="visible"/>
                                      </p:to>
                                    </p:set>
                                    <p:animEffect transition="in" filter="randombar(horizontal)">
                                      <p:cBhvr>
                                        <p:cTn id="10" dur="500"/>
                                        <p:tgtEl>
                                          <p:spTgt spid="17">
                                            <p:bg/>
                                          </p:spTgt>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7">
                                            <p:txEl>
                                              <p:pRg st="1" end="1"/>
                                            </p:txEl>
                                          </p:spTgt>
                                        </p:tgtEl>
                                        <p:attrNameLst>
                                          <p:attrName>style.visibility</p:attrName>
                                        </p:attrNameLst>
                                      </p:cBhvr>
                                      <p:to>
                                        <p:strVal val="visible"/>
                                      </p:to>
                                    </p:set>
                                    <p:animEffect transition="in" filter="randombar(horizontal)">
                                      <p:cBhvr>
                                        <p:cTn id="13" dur="500"/>
                                        <p:tgtEl>
                                          <p:spTgt spid="1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uiExpand="1" build="p" animBg="1"/>
      <p:bldP spid="18"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6EDB2-F8AF-4C7D-A818-F2665F2A457E}"/>
              </a:ext>
            </a:extLst>
          </p:cNvPr>
          <p:cNvSpPr>
            <a:spLocks noGrp="1"/>
          </p:cNvSpPr>
          <p:nvPr>
            <p:ph type="title"/>
          </p:nvPr>
        </p:nvSpPr>
        <p:spPr>
          <a:xfrm>
            <a:off x="838200" y="365126"/>
            <a:ext cx="10515600" cy="635335"/>
          </a:xfrm>
        </p:spPr>
        <p:txBody>
          <a:bodyPr>
            <a:normAutofit/>
          </a:bodyPr>
          <a:lstStyle/>
          <a:p>
            <a:pPr algn="ctr"/>
            <a:r>
              <a:rPr lang="ka-GE" sz="3200" b="1" dirty="0">
                <a:solidFill>
                  <a:schemeClr val="accent4">
                    <a:lumMod val="50000"/>
                  </a:schemeClr>
                </a:solidFill>
              </a:rPr>
              <a:t>სერვისის ხარისხის გაუმჯობესების მაჩვენებლები</a:t>
            </a:r>
          </a:p>
        </p:txBody>
      </p:sp>
      <p:sp>
        <p:nvSpPr>
          <p:cNvPr id="16" name="Content Placeholder 15">
            <a:extLst>
              <a:ext uri="{FF2B5EF4-FFF2-40B4-BE49-F238E27FC236}">
                <a16:creationId xmlns:a16="http://schemas.microsoft.com/office/drawing/2014/main" id="{A3EC0EFD-7A55-4A93-8BE8-9932CD46E838}"/>
              </a:ext>
            </a:extLst>
          </p:cNvPr>
          <p:cNvSpPr>
            <a:spLocks noGrp="1"/>
          </p:cNvSpPr>
          <p:nvPr>
            <p:ph sz="half" idx="1"/>
          </p:nvPr>
        </p:nvSpPr>
        <p:spPr>
          <a:xfrm>
            <a:off x="838200" y="2223658"/>
            <a:ext cx="5181600" cy="4351338"/>
          </a:xfrm>
        </p:spPr>
        <p:style>
          <a:lnRef idx="2">
            <a:schemeClr val="accent1"/>
          </a:lnRef>
          <a:fillRef idx="1">
            <a:schemeClr val="lt1"/>
          </a:fillRef>
          <a:effectRef idx="0">
            <a:schemeClr val="accent1"/>
          </a:effectRef>
          <a:fontRef idx="minor">
            <a:schemeClr val="dk1"/>
          </a:fontRef>
        </p:style>
        <p:txBody>
          <a:bodyPr>
            <a:normAutofit/>
          </a:bodyPr>
          <a:lstStyle/>
          <a:p>
            <a:pPr marL="0" indent="0">
              <a:lnSpc>
                <a:spcPct val="200000"/>
              </a:lnSpc>
              <a:buNone/>
            </a:pPr>
            <a:endParaRPr lang="en-US" dirty="0"/>
          </a:p>
          <a:p>
            <a:pPr marL="0" indent="0">
              <a:lnSpc>
                <a:spcPct val="200000"/>
              </a:lnSpc>
              <a:buNone/>
            </a:pPr>
            <a:r>
              <a:rPr lang="en-US" dirty="0"/>
              <a:t>3. </a:t>
            </a:r>
            <a:r>
              <a:rPr lang="ka-GE" dirty="0"/>
              <a:t>პერსონალის კვალიფიკაცია და რაოდენობა</a:t>
            </a:r>
            <a:r>
              <a:rPr lang="en-US" dirty="0"/>
              <a:t> - </a:t>
            </a:r>
            <a:r>
              <a:rPr lang="ka-GE" dirty="0"/>
              <a:t>სტანდარტთან შესაბამისობა</a:t>
            </a:r>
          </a:p>
        </p:txBody>
      </p:sp>
      <p:sp>
        <p:nvSpPr>
          <p:cNvPr id="17" name="Content Placeholder 16">
            <a:extLst>
              <a:ext uri="{FF2B5EF4-FFF2-40B4-BE49-F238E27FC236}">
                <a16:creationId xmlns:a16="http://schemas.microsoft.com/office/drawing/2014/main" id="{C0012558-E041-4A02-9600-678371612EED}"/>
              </a:ext>
            </a:extLst>
          </p:cNvPr>
          <p:cNvSpPr>
            <a:spLocks noGrp="1"/>
          </p:cNvSpPr>
          <p:nvPr>
            <p:ph sz="half" idx="2"/>
          </p:nvPr>
        </p:nvSpPr>
        <p:spPr>
          <a:xfrm>
            <a:off x="6172202" y="2231241"/>
            <a:ext cx="5181600" cy="4351338"/>
          </a:xfrm>
        </p:spPr>
        <p:style>
          <a:lnRef idx="2">
            <a:schemeClr val="accent1"/>
          </a:lnRef>
          <a:fillRef idx="1">
            <a:schemeClr val="lt1"/>
          </a:fillRef>
          <a:effectRef idx="0">
            <a:schemeClr val="accent1"/>
          </a:effectRef>
          <a:fontRef idx="minor">
            <a:schemeClr val="dk1"/>
          </a:fontRef>
        </p:style>
        <p:txBody>
          <a:bodyPr>
            <a:normAutofit/>
          </a:bodyPr>
          <a:lstStyle/>
          <a:p>
            <a:pPr>
              <a:lnSpc>
                <a:spcPts val="3300"/>
              </a:lnSpc>
              <a:spcBef>
                <a:spcPts val="0"/>
              </a:spcBef>
            </a:pPr>
            <a:endParaRPr lang="en-US" sz="2400" dirty="0">
              <a:solidFill>
                <a:schemeClr val="tx1"/>
              </a:solidFill>
            </a:endParaRPr>
          </a:p>
          <a:p>
            <a:pPr>
              <a:lnSpc>
                <a:spcPts val="3300"/>
              </a:lnSpc>
              <a:spcBef>
                <a:spcPts val="0"/>
              </a:spcBef>
            </a:pPr>
            <a:r>
              <a:rPr lang="ka-GE" sz="2400" dirty="0">
                <a:solidFill>
                  <a:schemeClr val="tx1"/>
                </a:solidFill>
              </a:rPr>
              <a:t>გამოვლინდა ბავშვთა ფსიქიატრების, ფსიქიატრიული ექთნებისა და სოციალური მუშაკების </a:t>
            </a:r>
            <a:r>
              <a:rPr lang="ka-GE" sz="2400" b="1" dirty="0">
                <a:solidFill>
                  <a:srgbClr val="990000"/>
                </a:solidFill>
              </a:rPr>
              <a:t>დეფიციტი</a:t>
            </a:r>
            <a:r>
              <a:rPr lang="ka-GE" sz="2400" dirty="0"/>
              <a:t> როგორც </a:t>
            </a:r>
            <a:r>
              <a:rPr lang="ka-GE" sz="2400" b="1" dirty="0">
                <a:solidFill>
                  <a:srgbClr val="990000"/>
                </a:solidFill>
              </a:rPr>
              <a:t>რაოდენობის</a:t>
            </a:r>
            <a:r>
              <a:rPr lang="ka-GE" sz="2400" dirty="0"/>
              <a:t>, ასევე ბიო-ფსიქო-სცილაური მიდგომებითა და მულტიდისციპლინური გუნდის პრინციპით მუშაობის </a:t>
            </a:r>
            <a:r>
              <a:rPr lang="ka-GE" sz="2400" b="1" dirty="0">
                <a:solidFill>
                  <a:srgbClr val="990000"/>
                </a:solidFill>
              </a:rPr>
              <a:t>კვალიფიკაციის</a:t>
            </a:r>
            <a:r>
              <a:rPr lang="ka-GE" sz="2400" dirty="0"/>
              <a:t>  მხრივ.</a:t>
            </a:r>
          </a:p>
          <a:p>
            <a:pPr>
              <a:lnSpc>
                <a:spcPts val="3300"/>
              </a:lnSpc>
              <a:spcBef>
                <a:spcPts val="0"/>
              </a:spcBef>
            </a:pPr>
            <a:endParaRPr lang="ka-GE" dirty="0"/>
          </a:p>
        </p:txBody>
      </p:sp>
      <p:sp>
        <p:nvSpPr>
          <p:cNvPr id="18" name="Arrow: Curved Down 17">
            <a:extLst>
              <a:ext uri="{FF2B5EF4-FFF2-40B4-BE49-F238E27FC236}">
                <a16:creationId xmlns:a16="http://schemas.microsoft.com/office/drawing/2014/main" id="{C7AEAEDB-4DBD-44A6-BFAE-1785A337514E}"/>
              </a:ext>
            </a:extLst>
          </p:cNvPr>
          <p:cNvSpPr/>
          <p:nvPr/>
        </p:nvSpPr>
        <p:spPr>
          <a:xfrm>
            <a:off x="4679576" y="1104863"/>
            <a:ext cx="3636084" cy="98212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a:solidFill>
                <a:schemeClr val="tx1"/>
              </a:solidFill>
            </a:endParaRPr>
          </a:p>
        </p:txBody>
      </p:sp>
    </p:spTree>
    <p:extLst>
      <p:ext uri="{BB962C8B-B14F-4D97-AF65-F5344CB8AC3E}">
        <p14:creationId xmlns:p14="http://schemas.microsoft.com/office/powerpoint/2010/main" val="2748203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7">
                                            <p:bg/>
                                          </p:spTgt>
                                        </p:tgtEl>
                                        <p:attrNameLst>
                                          <p:attrName>style.visibility</p:attrName>
                                        </p:attrNameLst>
                                      </p:cBhvr>
                                      <p:to>
                                        <p:strVal val="visible"/>
                                      </p:to>
                                    </p:set>
                                    <p:animEffect transition="in" filter="randombar(horizontal)">
                                      <p:cBhvr>
                                        <p:cTn id="10" dur="500"/>
                                        <p:tgtEl>
                                          <p:spTgt spid="17">
                                            <p:bg/>
                                          </p:spTgt>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7">
                                            <p:txEl>
                                              <p:pRg st="1" end="1"/>
                                            </p:txEl>
                                          </p:spTgt>
                                        </p:tgtEl>
                                        <p:attrNameLst>
                                          <p:attrName>style.visibility</p:attrName>
                                        </p:attrNameLst>
                                      </p:cBhvr>
                                      <p:to>
                                        <p:strVal val="visible"/>
                                      </p:to>
                                    </p:set>
                                    <p:animEffect transition="in" filter="randombar(horizontal)">
                                      <p:cBhvr>
                                        <p:cTn id="13" dur="500"/>
                                        <p:tgtEl>
                                          <p:spTgt spid="1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uiExpand="1" build="p" animBg="1"/>
      <p:bldP spid="18"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6EDB2-F8AF-4C7D-A818-F2665F2A457E}"/>
              </a:ext>
            </a:extLst>
          </p:cNvPr>
          <p:cNvSpPr>
            <a:spLocks noGrp="1"/>
          </p:cNvSpPr>
          <p:nvPr>
            <p:ph type="title"/>
          </p:nvPr>
        </p:nvSpPr>
        <p:spPr>
          <a:xfrm>
            <a:off x="838200" y="365126"/>
            <a:ext cx="10515600" cy="646093"/>
          </a:xfrm>
        </p:spPr>
        <p:txBody>
          <a:bodyPr>
            <a:normAutofit/>
          </a:bodyPr>
          <a:lstStyle/>
          <a:p>
            <a:pPr algn="ctr"/>
            <a:r>
              <a:rPr lang="ka-GE" sz="3200" b="1" dirty="0">
                <a:solidFill>
                  <a:schemeClr val="accent4">
                    <a:lumMod val="50000"/>
                  </a:schemeClr>
                </a:solidFill>
              </a:rPr>
              <a:t>სერვისის ხარისხის გაუმჯობესების მაჩვენებლები</a:t>
            </a:r>
          </a:p>
        </p:txBody>
      </p:sp>
      <p:sp>
        <p:nvSpPr>
          <p:cNvPr id="16" name="Content Placeholder 15">
            <a:extLst>
              <a:ext uri="{FF2B5EF4-FFF2-40B4-BE49-F238E27FC236}">
                <a16:creationId xmlns:a16="http://schemas.microsoft.com/office/drawing/2014/main" id="{A3EC0EFD-7A55-4A93-8BE8-9932CD46E838}"/>
              </a:ext>
            </a:extLst>
          </p:cNvPr>
          <p:cNvSpPr>
            <a:spLocks noGrp="1"/>
          </p:cNvSpPr>
          <p:nvPr>
            <p:ph sz="half" idx="1"/>
          </p:nvPr>
        </p:nvSpPr>
        <p:spPr>
          <a:xfrm>
            <a:off x="838200" y="2223658"/>
            <a:ext cx="5181600" cy="4351338"/>
          </a:xfrm>
        </p:spPr>
        <p:style>
          <a:lnRef idx="2">
            <a:schemeClr val="accent1"/>
          </a:lnRef>
          <a:fillRef idx="1">
            <a:schemeClr val="lt1"/>
          </a:fillRef>
          <a:effectRef idx="0">
            <a:schemeClr val="accent1"/>
          </a:effectRef>
          <a:fontRef idx="minor">
            <a:schemeClr val="dk1"/>
          </a:fontRef>
        </p:style>
        <p:txBody>
          <a:bodyPr>
            <a:normAutofit fontScale="85000" lnSpcReduction="10000"/>
          </a:bodyPr>
          <a:lstStyle/>
          <a:p>
            <a:pPr marL="0" indent="0">
              <a:lnSpc>
                <a:spcPct val="200000"/>
              </a:lnSpc>
              <a:buNone/>
            </a:pPr>
            <a:r>
              <a:rPr lang="en-US" dirty="0"/>
              <a:t>4. </a:t>
            </a:r>
            <a:r>
              <a:rPr lang="ka-GE" dirty="0"/>
              <a:t>ბიო-ფსიქო-სოციალურ მოდელზე გადასვლა და მდგ მუშაობის დანერგვა </a:t>
            </a:r>
          </a:p>
        </p:txBody>
      </p:sp>
      <p:sp>
        <p:nvSpPr>
          <p:cNvPr id="17" name="Content Placeholder 16">
            <a:extLst>
              <a:ext uri="{FF2B5EF4-FFF2-40B4-BE49-F238E27FC236}">
                <a16:creationId xmlns:a16="http://schemas.microsoft.com/office/drawing/2014/main" id="{C0012558-E041-4A02-9600-678371612EED}"/>
              </a:ext>
            </a:extLst>
          </p:cNvPr>
          <p:cNvSpPr>
            <a:spLocks noGrp="1"/>
          </p:cNvSpPr>
          <p:nvPr>
            <p:ph sz="half" idx="2"/>
          </p:nvPr>
        </p:nvSpPr>
        <p:spPr>
          <a:xfrm>
            <a:off x="6172202" y="2231241"/>
            <a:ext cx="5181600" cy="4351338"/>
          </a:xfrm>
        </p:spPr>
        <p:style>
          <a:lnRef idx="2">
            <a:schemeClr val="accent1"/>
          </a:lnRef>
          <a:fillRef idx="1">
            <a:schemeClr val="lt1"/>
          </a:fillRef>
          <a:effectRef idx="0">
            <a:schemeClr val="accent1"/>
          </a:effectRef>
          <a:fontRef idx="minor">
            <a:schemeClr val="dk1"/>
          </a:fontRef>
        </p:style>
        <p:txBody>
          <a:bodyPr>
            <a:normAutofit fontScale="85000" lnSpcReduction="10000"/>
          </a:bodyPr>
          <a:lstStyle/>
          <a:p>
            <a:pPr>
              <a:lnSpc>
                <a:spcPts val="3300"/>
              </a:lnSpc>
              <a:spcBef>
                <a:spcPts val="0"/>
              </a:spcBef>
            </a:pPr>
            <a:r>
              <a:rPr lang="ka-GE" dirty="0"/>
              <a:t>საფს-ების დიდ უმრავლესობაში ზრუნვის მოდელის </a:t>
            </a:r>
            <a:r>
              <a:rPr lang="ka-GE" b="1" dirty="0">
                <a:solidFill>
                  <a:srgbClr val="990000"/>
                </a:solidFill>
              </a:rPr>
              <a:t>თვისობრივი ცვლილება არ მომხდარა</a:t>
            </a:r>
            <a:r>
              <a:rPr lang="ka-GE" dirty="0"/>
              <a:t>. ბიო-ფსიქო-სოციალურ მოდელზე გადასვლა და მდგ მუშაობა არ ხორცილედება. ამის ძირითადი მიზეზი,  პერსონალის არასაკმარისი რაოდენობაა და  მდგ პრინციპით მუშაობის </a:t>
            </a:r>
            <a:r>
              <a:rPr lang="ka-GE" b="1" dirty="0">
                <a:solidFill>
                  <a:srgbClr val="990000"/>
                </a:solidFill>
              </a:rPr>
              <a:t>არასათანადო კვალიფიკაციაა</a:t>
            </a:r>
            <a:r>
              <a:rPr lang="ka-GE" dirty="0"/>
              <a:t>.</a:t>
            </a:r>
          </a:p>
        </p:txBody>
      </p:sp>
      <p:sp>
        <p:nvSpPr>
          <p:cNvPr id="18" name="Arrow: Curved Down 17">
            <a:extLst>
              <a:ext uri="{FF2B5EF4-FFF2-40B4-BE49-F238E27FC236}">
                <a16:creationId xmlns:a16="http://schemas.microsoft.com/office/drawing/2014/main" id="{C7AEAEDB-4DBD-44A6-BFAE-1785A337514E}"/>
              </a:ext>
            </a:extLst>
          </p:cNvPr>
          <p:cNvSpPr/>
          <p:nvPr/>
        </p:nvSpPr>
        <p:spPr>
          <a:xfrm>
            <a:off x="4658061" y="1140311"/>
            <a:ext cx="3636084" cy="946673"/>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a:solidFill>
                <a:schemeClr val="tx1"/>
              </a:solidFill>
            </a:endParaRPr>
          </a:p>
        </p:txBody>
      </p:sp>
    </p:spTree>
    <p:extLst>
      <p:ext uri="{BB962C8B-B14F-4D97-AF65-F5344CB8AC3E}">
        <p14:creationId xmlns:p14="http://schemas.microsoft.com/office/powerpoint/2010/main" val="2842911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7">
                                            <p:bg/>
                                          </p:spTgt>
                                        </p:tgtEl>
                                        <p:attrNameLst>
                                          <p:attrName>style.visibility</p:attrName>
                                        </p:attrNameLst>
                                      </p:cBhvr>
                                      <p:to>
                                        <p:strVal val="visible"/>
                                      </p:to>
                                    </p:set>
                                    <p:animEffect transition="in" filter="randombar(horizontal)">
                                      <p:cBhvr>
                                        <p:cTn id="10" dur="500"/>
                                        <p:tgtEl>
                                          <p:spTgt spid="17">
                                            <p:bg/>
                                          </p:spTgt>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7">
                                            <p:txEl>
                                              <p:pRg st="0" end="0"/>
                                            </p:txEl>
                                          </p:spTgt>
                                        </p:tgtEl>
                                        <p:attrNameLst>
                                          <p:attrName>style.visibility</p:attrName>
                                        </p:attrNameLst>
                                      </p:cBhvr>
                                      <p:to>
                                        <p:strVal val="visible"/>
                                      </p:to>
                                    </p:set>
                                    <p:animEffect transition="in" filter="randombar(horizontal)">
                                      <p:cBhvr>
                                        <p:cTn id="13" dur="5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uiExpand="1" build="p" animBg="1"/>
      <p:bldP spid="1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F9D1BB5-687D-4D0D-80BD-74022230630B}"/>
              </a:ext>
            </a:extLst>
          </p:cNvPr>
          <p:cNvPicPr>
            <a:picLocks noChangeAspect="1"/>
          </p:cNvPicPr>
          <p:nvPr/>
        </p:nvPicPr>
        <p:blipFill>
          <a:blip r:embed="rId2"/>
          <a:stretch>
            <a:fillRect/>
          </a:stretch>
        </p:blipFill>
        <p:spPr>
          <a:xfrm>
            <a:off x="1537816" y="430800"/>
            <a:ext cx="8768026" cy="5082000"/>
          </a:xfrm>
          <a:prstGeom prst="rect">
            <a:avLst/>
          </a:prstGeom>
        </p:spPr>
      </p:pic>
    </p:spTree>
    <p:extLst>
      <p:ext uri="{BB962C8B-B14F-4D97-AF65-F5344CB8AC3E}">
        <p14:creationId xmlns:p14="http://schemas.microsoft.com/office/powerpoint/2010/main" val="1480368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D38D2-6FEA-451D-8647-9611D8BBD5DD}"/>
              </a:ext>
            </a:extLst>
          </p:cNvPr>
          <p:cNvSpPr>
            <a:spLocks noGrp="1"/>
          </p:cNvSpPr>
          <p:nvPr>
            <p:ph type="title"/>
          </p:nvPr>
        </p:nvSpPr>
        <p:spPr>
          <a:xfrm>
            <a:off x="838200" y="365126"/>
            <a:ext cx="10515600" cy="570790"/>
          </a:xfrm>
        </p:spPr>
        <p:txBody>
          <a:bodyPr>
            <a:normAutofit/>
          </a:bodyPr>
          <a:lstStyle/>
          <a:p>
            <a:pPr algn="ctr"/>
            <a:r>
              <a:rPr lang="ka-GE" sz="3200" b="1" dirty="0">
                <a:solidFill>
                  <a:schemeClr val="accent4">
                    <a:lumMod val="50000"/>
                  </a:schemeClr>
                </a:solidFill>
              </a:rPr>
              <a:t>დასკვნები</a:t>
            </a:r>
          </a:p>
        </p:txBody>
      </p:sp>
      <p:sp>
        <p:nvSpPr>
          <p:cNvPr id="3" name="Content Placeholder 2">
            <a:extLst>
              <a:ext uri="{FF2B5EF4-FFF2-40B4-BE49-F238E27FC236}">
                <a16:creationId xmlns:a16="http://schemas.microsoft.com/office/drawing/2014/main" id="{A843DACB-EC30-4827-955B-587C1EFD66D7}"/>
              </a:ext>
            </a:extLst>
          </p:cNvPr>
          <p:cNvSpPr>
            <a:spLocks noGrp="1"/>
          </p:cNvSpPr>
          <p:nvPr>
            <p:ph idx="1"/>
          </p:nvPr>
        </p:nvSpPr>
        <p:spPr>
          <a:xfrm>
            <a:off x="1060162" y="1204856"/>
            <a:ext cx="10515600" cy="5206702"/>
          </a:xfrm>
        </p:spPr>
        <p:txBody>
          <a:bodyPr>
            <a:noAutofit/>
          </a:bodyPr>
          <a:lstStyle/>
          <a:p>
            <a:pPr>
              <a:lnSpc>
                <a:spcPct val="150000"/>
              </a:lnSpc>
              <a:spcBef>
                <a:spcPts val="600"/>
              </a:spcBef>
            </a:pPr>
            <a:r>
              <a:rPr lang="ka-GE" sz="2200" b="1" dirty="0">
                <a:solidFill>
                  <a:schemeClr val="accent1">
                    <a:lumMod val="75000"/>
                  </a:schemeClr>
                </a:solidFill>
              </a:rPr>
              <a:t>ამოცანა 2 </a:t>
            </a:r>
            <a:r>
              <a:rPr lang="ka-GE" sz="2200" dirty="0"/>
              <a:t>სათემო ფსიქიატრიული ამბულატორიული მომსახურების სტანდარტის დანერგვის მზაობის ხარისხის განსაზღვრა და ძირითადი პრობლემებისა და ბარიერების გამოვლენა. </a:t>
            </a:r>
          </a:p>
          <a:p>
            <a:pPr marL="0" indent="0">
              <a:lnSpc>
                <a:spcPct val="150000"/>
              </a:lnSpc>
              <a:spcBef>
                <a:spcPts val="600"/>
              </a:spcBef>
              <a:buNone/>
            </a:pPr>
            <a:endParaRPr lang="ka-GE" sz="2200" dirty="0"/>
          </a:p>
          <a:p>
            <a:pPr marL="0" indent="0">
              <a:lnSpc>
                <a:spcPct val="150000"/>
              </a:lnSpc>
              <a:spcBef>
                <a:spcPts val="600"/>
              </a:spcBef>
              <a:buNone/>
            </a:pPr>
            <a:endParaRPr lang="en-US" sz="2200" dirty="0"/>
          </a:p>
          <a:p>
            <a:pPr>
              <a:lnSpc>
                <a:spcPct val="150000"/>
              </a:lnSpc>
              <a:spcBef>
                <a:spcPts val="600"/>
              </a:spcBef>
            </a:pPr>
            <a:r>
              <a:rPr lang="ka-GE" sz="2200" dirty="0"/>
              <a:t>ამბულატორიული ფსიქიატრიული სერვისის მიმწოდებელი დაწესებულებები მზაობა ახალი სტანდარტით განახორციელონ მომსახურება ნაწილობრივ  დამაკმაყოფილებელია. </a:t>
            </a:r>
          </a:p>
          <a:p>
            <a:pPr>
              <a:lnSpc>
                <a:spcPct val="150000"/>
              </a:lnSpc>
              <a:spcBef>
                <a:spcPts val="600"/>
              </a:spcBef>
            </a:pPr>
            <a:r>
              <a:rPr lang="ka-GE" sz="2200" dirty="0"/>
              <a:t>ყველაზე მეტი პრობლემა მდგ პრინციპით მუშაობაში გამოვლინდა. </a:t>
            </a:r>
          </a:p>
        </p:txBody>
      </p:sp>
      <p:pic>
        <p:nvPicPr>
          <p:cNvPr id="2050" name="Picture 2" descr="Animation Bouncy Question Mark by aukipa">
            <a:extLst>
              <a:ext uri="{FF2B5EF4-FFF2-40B4-BE49-F238E27FC236}">
                <a16:creationId xmlns:a16="http://schemas.microsoft.com/office/drawing/2014/main" id="{C499F5E1-EE57-49D7-8358-7EE98EB414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118" y="-811266"/>
            <a:ext cx="1334164" cy="333541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FA6E1173-4800-44E9-A3F3-528F36209769}"/>
              </a:ext>
            </a:extLst>
          </p:cNvPr>
          <p:cNvPicPr>
            <a:picLocks noChangeAspect="1"/>
          </p:cNvPicPr>
          <p:nvPr/>
        </p:nvPicPr>
        <p:blipFill>
          <a:blip r:embed="rId3"/>
          <a:stretch>
            <a:fillRect/>
          </a:stretch>
        </p:blipFill>
        <p:spPr>
          <a:xfrm>
            <a:off x="98465" y="3429000"/>
            <a:ext cx="1034014" cy="1034014"/>
          </a:xfrm>
          <a:prstGeom prst="rect">
            <a:avLst/>
          </a:prstGeom>
        </p:spPr>
      </p:pic>
    </p:spTree>
    <p:extLst>
      <p:ext uri="{BB962C8B-B14F-4D97-AF65-F5344CB8AC3E}">
        <p14:creationId xmlns:p14="http://schemas.microsoft.com/office/powerpoint/2010/main" val="4054467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6EDB2-F8AF-4C7D-A818-F2665F2A457E}"/>
              </a:ext>
            </a:extLst>
          </p:cNvPr>
          <p:cNvSpPr>
            <a:spLocks noGrp="1"/>
          </p:cNvSpPr>
          <p:nvPr>
            <p:ph type="title"/>
          </p:nvPr>
        </p:nvSpPr>
        <p:spPr>
          <a:xfrm>
            <a:off x="838200" y="365126"/>
            <a:ext cx="10515600" cy="646093"/>
          </a:xfrm>
        </p:spPr>
        <p:txBody>
          <a:bodyPr>
            <a:normAutofit/>
          </a:bodyPr>
          <a:lstStyle/>
          <a:p>
            <a:pPr algn="ctr"/>
            <a:r>
              <a:rPr lang="ka-GE" sz="3200" b="1" dirty="0">
                <a:solidFill>
                  <a:schemeClr val="accent4">
                    <a:lumMod val="50000"/>
                  </a:schemeClr>
                </a:solidFill>
              </a:rPr>
              <a:t>ჰიპოთეზა</a:t>
            </a:r>
          </a:p>
        </p:txBody>
      </p:sp>
      <p:sp>
        <p:nvSpPr>
          <p:cNvPr id="16" name="Content Placeholder 15">
            <a:extLst>
              <a:ext uri="{FF2B5EF4-FFF2-40B4-BE49-F238E27FC236}">
                <a16:creationId xmlns:a16="http://schemas.microsoft.com/office/drawing/2014/main" id="{A3EC0EFD-7A55-4A93-8BE8-9932CD46E838}"/>
              </a:ext>
            </a:extLst>
          </p:cNvPr>
          <p:cNvSpPr>
            <a:spLocks noGrp="1"/>
          </p:cNvSpPr>
          <p:nvPr>
            <p:ph sz="half" idx="1"/>
          </p:nvPr>
        </p:nvSpPr>
        <p:spPr>
          <a:xfrm>
            <a:off x="838200" y="2223658"/>
            <a:ext cx="5181600" cy="4351338"/>
          </a:xfrm>
        </p:spPr>
        <p:style>
          <a:lnRef idx="2">
            <a:schemeClr val="accent1"/>
          </a:lnRef>
          <a:fillRef idx="1">
            <a:schemeClr val="lt1"/>
          </a:fillRef>
          <a:effectRef idx="0">
            <a:schemeClr val="accent1"/>
          </a:effectRef>
          <a:fontRef idx="minor">
            <a:schemeClr val="dk1"/>
          </a:fontRef>
        </p:style>
        <p:txBody>
          <a:bodyPr>
            <a:noAutofit/>
          </a:bodyPr>
          <a:lstStyle/>
          <a:p>
            <a:pPr>
              <a:lnSpc>
                <a:spcPts val="2900"/>
              </a:lnSpc>
              <a:spcBef>
                <a:spcPts val="0"/>
              </a:spcBef>
            </a:pPr>
            <a:r>
              <a:rPr lang="ka-GE" sz="2300" dirty="0"/>
              <a:t>გაზრდილი დაფინანსებისა და  სახელმწიფო პროგრამაში სათემო ფსიქიატრიული ამბულატორიიული მომსახურების სტანდარტში შესული ცვლილებების შედეგად,  სათემო ამბულატორიის მიერ მიწოდებული მომსახურების ხარისხი </a:t>
            </a:r>
            <a:r>
              <a:rPr lang="ka-GE" sz="2300" b="1" dirty="0">
                <a:solidFill>
                  <a:srgbClr val="C00000"/>
                </a:solidFill>
              </a:rPr>
              <a:t>გაუმჯობესებულია.</a:t>
            </a:r>
          </a:p>
        </p:txBody>
      </p:sp>
      <p:sp>
        <p:nvSpPr>
          <p:cNvPr id="17" name="Content Placeholder 16">
            <a:extLst>
              <a:ext uri="{FF2B5EF4-FFF2-40B4-BE49-F238E27FC236}">
                <a16:creationId xmlns:a16="http://schemas.microsoft.com/office/drawing/2014/main" id="{C0012558-E041-4A02-9600-678371612EED}"/>
              </a:ext>
            </a:extLst>
          </p:cNvPr>
          <p:cNvSpPr>
            <a:spLocks noGrp="1"/>
          </p:cNvSpPr>
          <p:nvPr>
            <p:ph sz="half" idx="2"/>
          </p:nvPr>
        </p:nvSpPr>
        <p:spPr>
          <a:xfrm>
            <a:off x="6172202" y="2223657"/>
            <a:ext cx="5181598" cy="4351338"/>
          </a:xfrm>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pPr>
              <a:lnSpc>
                <a:spcPts val="2900"/>
              </a:lnSpc>
              <a:spcBef>
                <a:spcPts val="0"/>
              </a:spcBef>
            </a:pPr>
            <a:r>
              <a:rPr lang="ka-GE" sz="3300" dirty="0"/>
              <a:t>გაზრდილი დაფინანსებისა და  სახელმწიფო პროგრამაში სათემო ფსიქიატრიული ამბულატორიიული მომსახურების სტანდარტში შესული ცვლილებების შედეგად,  სათემო ამბულატორიის მიერ მიწოდებული მომსახურების ხარისხი </a:t>
            </a:r>
            <a:r>
              <a:rPr lang="ka-GE" sz="3300" b="1" dirty="0">
                <a:solidFill>
                  <a:srgbClr val="C00000"/>
                </a:solidFill>
              </a:rPr>
              <a:t>მნიშვნელოვნად არ შეცვლილა, თუმცა გაუმჯობესების ტენდენციით ხასიათდება</a:t>
            </a:r>
            <a:r>
              <a:rPr lang="ka-GE" sz="3300" dirty="0">
                <a:solidFill>
                  <a:srgbClr val="C00000"/>
                </a:solidFill>
              </a:rPr>
              <a:t>. </a:t>
            </a:r>
          </a:p>
          <a:p>
            <a:pPr>
              <a:lnSpc>
                <a:spcPct val="120000"/>
              </a:lnSpc>
              <a:spcBef>
                <a:spcPts val="0"/>
              </a:spcBef>
            </a:pPr>
            <a:endParaRPr lang="ka-GE" sz="3300" dirty="0"/>
          </a:p>
          <a:p>
            <a:pPr>
              <a:lnSpc>
                <a:spcPts val="3300"/>
              </a:lnSpc>
              <a:spcBef>
                <a:spcPts val="0"/>
              </a:spcBef>
            </a:pPr>
            <a:endParaRPr lang="ka-GE" dirty="0"/>
          </a:p>
        </p:txBody>
      </p:sp>
      <p:sp>
        <p:nvSpPr>
          <p:cNvPr id="18" name="Arrow: Curved Down 17">
            <a:extLst>
              <a:ext uri="{FF2B5EF4-FFF2-40B4-BE49-F238E27FC236}">
                <a16:creationId xmlns:a16="http://schemas.microsoft.com/office/drawing/2014/main" id="{C7AEAEDB-4DBD-44A6-BFAE-1785A337514E}"/>
              </a:ext>
            </a:extLst>
          </p:cNvPr>
          <p:cNvSpPr/>
          <p:nvPr/>
        </p:nvSpPr>
        <p:spPr>
          <a:xfrm>
            <a:off x="4354160" y="1011219"/>
            <a:ext cx="3636084" cy="946673"/>
          </a:xfrm>
          <a:prstGeom prst="curved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a:solidFill>
                <a:schemeClr val="tx1"/>
              </a:solidFill>
            </a:endParaRPr>
          </a:p>
        </p:txBody>
      </p:sp>
    </p:spTree>
    <p:extLst>
      <p:ext uri="{BB962C8B-B14F-4D97-AF65-F5344CB8AC3E}">
        <p14:creationId xmlns:p14="http://schemas.microsoft.com/office/powerpoint/2010/main" val="3866223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7">
                                            <p:bg/>
                                          </p:spTgt>
                                        </p:tgtEl>
                                        <p:attrNameLst>
                                          <p:attrName>style.visibility</p:attrName>
                                        </p:attrNameLst>
                                      </p:cBhvr>
                                      <p:to>
                                        <p:strVal val="visible"/>
                                      </p:to>
                                    </p:set>
                                    <p:animEffect transition="in" filter="randombar(horizontal)">
                                      <p:cBhvr>
                                        <p:cTn id="10" dur="500"/>
                                        <p:tgtEl>
                                          <p:spTgt spid="17">
                                            <p:bg/>
                                          </p:spTgt>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7">
                                            <p:txEl>
                                              <p:pRg st="0" end="0"/>
                                            </p:txEl>
                                          </p:spTgt>
                                        </p:tgtEl>
                                        <p:attrNameLst>
                                          <p:attrName>style.visibility</p:attrName>
                                        </p:attrNameLst>
                                      </p:cBhvr>
                                      <p:to>
                                        <p:strVal val="visible"/>
                                      </p:to>
                                    </p:set>
                                    <p:animEffect transition="in" filter="randombar(horizontal)">
                                      <p:cBhvr>
                                        <p:cTn id="13" dur="5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uiExpand="1" build="p" animBg="1"/>
      <p:bldP spid="18"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124F0-2A6E-49C1-8698-6AF8898CC5B8}"/>
              </a:ext>
            </a:extLst>
          </p:cNvPr>
          <p:cNvSpPr>
            <a:spLocks noGrp="1"/>
          </p:cNvSpPr>
          <p:nvPr>
            <p:ph type="title"/>
          </p:nvPr>
        </p:nvSpPr>
        <p:spPr/>
        <p:txBody>
          <a:bodyPr>
            <a:normAutofit/>
          </a:bodyPr>
          <a:lstStyle/>
          <a:p>
            <a:pPr algn="ctr"/>
            <a:r>
              <a:rPr lang="ka-GE" sz="3200" b="1" dirty="0">
                <a:solidFill>
                  <a:schemeClr val="accent4">
                    <a:lumMod val="50000"/>
                  </a:schemeClr>
                </a:solidFill>
              </a:rPr>
              <a:t>რეკომენდაციები</a:t>
            </a:r>
          </a:p>
        </p:txBody>
      </p:sp>
      <p:sp>
        <p:nvSpPr>
          <p:cNvPr id="5" name="Content Placeholder 4">
            <a:extLst>
              <a:ext uri="{FF2B5EF4-FFF2-40B4-BE49-F238E27FC236}">
                <a16:creationId xmlns:a16="http://schemas.microsoft.com/office/drawing/2014/main" id="{79EC25AB-959C-49DF-AE47-9654563890E3}"/>
              </a:ext>
            </a:extLst>
          </p:cNvPr>
          <p:cNvSpPr>
            <a:spLocks noGrp="1"/>
          </p:cNvSpPr>
          <p:nvPr>
            <p:ph idx="1"/>
          </p:nvPr>
        </p:nvSpPr>
        <p:spPr>
          <a:xfrm>
            <a:off x="838200" y="1533832"/>
            <a:ext cx="10515600" cy="4643131"/>
          </a:xfrm>
        </p:spPr>
        <p:txBody>
          <a:bodyPr>
            <a:normAutofit/>
          </a:bodyPr>
          <a:lstStyle/>
          <a:p>
            <a:pPr marL="0" indent="0">
              <a:lnSpc>
                <a:spcPct val="150000"/>
              </a:lnSpc>
              <a:buNone/>
              <a:tabLst>
                <a:tab pos="442913" algn="l"/>
                <a:tab pos="633413" algn="l"/>
              </a:tabLst>
            </a:pPr>
            <a:r>
              <a:rPr lang="ka-GE" sz="2400" dirty="0"/>
              <a:t>1.	მაქსიმალურად მჭიდრო ვადებში უნდა მოხდეს სტანდარტის დოკუმენტის  დამტკიცება და დანერგვა. </a:t>
            </a:r>
          </a:p>
          <a:p>
            <a:pPr marL="0" indent="0">
              <a:lnSpc>
                <a:spcPct val="150000"/>
              </a:lnSpc>
              <a:buNone/>
              <a:tabLst>
                <a:tab pos="442913" algn="l"/>
                <a:tab pos="633413" algn="l"/>
              </a:tabLst>
            </a:pPr>
            <a:endParaRPr lang="ka-GE" sz="2400" dirty="0"/>
          </a:p>
          <a:p>
            <a:pPr marL="0" indent="0">
              <a:lnSpc>
                <a:spcPct val="150000"/>
              </a:lnSpc>
              <a:buNone/>
              <a:tabLst>
                <a:tab pos="442913" algn="l"/>
                <a:tab pos="633413" algn="l"/>
              </a:tabLst>
            </a:pPr>
            <a:r>
              <a:rPr lang="ka-GE" sz="2400" dirty="0"/>
              <a:t>2.	უნდა შეიქმნას მონიტორინგის განმახორციელებელი ავტორიტეტული ორგანო, რომელსაც ექნება როგორც ფინანსური, ასევე კლინიკური მონაცემების შეგროვების უფლებამოსილება. </a:t>
            </a:r>
          </a:p>
          <a:p>
            <a:endParaRPr lang="ka-GE" dirty="0"/>
          </a:p>
        </p:txBody>
      </p:sp>
    </p:spTree>
    <p:extLst>
      <p:ext uri="{BB962C8B-B14F-4D97-AF65-F5344CB8AC3E}">
        <p14:creationId xmlns:p14="http://schemas.microsoft.com/office/powerpoint/2010/main" val="37893899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E84FA-B494-405E-A18E-9186854FC50B}"/>
              </a:ext>
            </a:extLst>
          </p:cNvPr>
          <p:cNvSpPr>
            <a:spLocks noGrp="1"/>
          </p:cNvSpPr>
          <p:nvPr>
            <p:ph type="title"/>
          </p:nvPr>
        </p:nvSpPr>
        <p:spPr/>
        <p:txBody>
          <a:bodyPr>
            <a:normAutofit/>
          </a:bodyPr>
          <a:lstStyle/>
          <a:p>
            <a:pPr algn="ctr"/>
            <a:r>
              <a:rPr lang="ka-GE" sz="3200" b="1" dirty="0">
                <a:solidFill>
                  <a:schemeClr val="accent4">
                    <a:lumMod val="50000"/>
                  </a:schemeClr>
                </a:solidFill>
              </a:rPr>
              <a:t>რეკომენდაციები</a:t>
            </a:r>
          </a:p>
        </p:txBody>
      </p:sp>
      <p:sp>
        <p:nvSpPr>
          <p:cNvPr id="3" name="Content Placeholder 2">
            <a:extLst>
              <a:ext uri="{FF2B5EF4-FFF2-40B4-BE49-F238E27FC236}">
                <a16:creationId xmlns:a16="http://schemas.microsoft.com/office/drawing/2014/main" id="{54F22DF6-3475-4A3A-8B85-8B52EAE3A723}"/>
              </a:ext>
            </a:extLst>
          </p:cNvPr>
          <p:cNvSpPr>
            <a:spLocks noGrp="1"/>
          </p:cNvSpPr>
          <p:nvPr>
            <p:ph idx="1"/>
          </p:nvPr>
        </p:nvSpPr>
        <p:spPr>
          <a:xfrm>
            <a:off x="838200" y="1519084"/>
            <a:ext cx="10515600" cy="4734232"/>
          </a:xfrm>
        </p:spPr>
        <p:txBody>
          <a:bodyPr>
            <a:normAutofit fontScale="85000" lnSpcReduction="10000"/>
          </a:bodyPr>
          <a:lstStyle/>
          <a:p>
            <a:pPr marL="0" indent="0">
              <a:lnSpc>
                <a:spcPct val="150000"/>
              </a:lnSpc>
              <a:buNone/>
              <a:tabLst>
                <a:tab pos="442913" algn="l"/>
                <a:tab pos="633413" algn="l"/>
              </a:tabLst>
            </a:pPr>
            <a:r>
              <a:rPr lang="ka-GE" dirty="0"/>
              <a:t>3. კვალიფიციური კადრების მოზიდვისა და მათი მოტივირებისთვის, მნიშვნელოვანია, სათემო ფსიქიატრიული ამბულატორიული ბიუჯეტის მიზნობრივად განაწილების უზრუნველყოფა. </a:t>
            </a:r>
          </a:p>
          <a:p>
            <a:pPr marL="0" indent="0">
              <a:lnSpc>
                <a:spcPct val="150000"/>
              </a:lnSpc>
              <a:buNone/>
              <a:tabLst>
                <a:tab pos="442913" algn="l"/>
                <a:tab pos="633413" algn="l"/>
              </a:tabLst>
            </a:pPr>
            <a:endParaRPr lang="ka-GE" dirty="0"/>
          </a:p>
          <a:p>
            <a:pPr marL="0" indent="0">
              <a:lnSpc>
                <a:spcPct val="150000"/>
              </a:lnSpc>
              <a:buNone/>
              <a:tabLst>
                <a:tab pos="442913" algn="l"/>
                <a:tab pos="633413" algn="l"/>
              </a:tabLst>
            </a:pPr>
            <a:r>
              <a:rPr lang="ka-GE" dirty="0"/>
              <a:t>4. ფსიქიკური აშლილობის მქონე პირებისთვის კომპლექსური და მოქნილი ზრუნვის განხორციელებისთვის ზანშეწონილია, რომ მომავალში ფსიქიკური ჯანდაცვის სერვისების განვითარება მრავალფუნქციური მოდელის სახით მოხდეს. </a:t>
            </a:r>
          </a:p>
        </p:txBody>
      </p:sp>
    </p:spTree>
    <p:extLst>
      <p:ext uri="{BB962C8B-B14F-4D97-AF65-F5344CB8AC3E}">
        <p14:creationId xmlns:p14="http://schemas.microsoft.com/office/powerpoint/2010/main" val="20331448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7542" y="2149248"/>
            <a:ext cx="9144000" cy="2387600"/>
          </a:xfrm>
        </p:spPr>
        <p:txBody>
          <a:bodyPr>
            <a:normAutofit/>
          </a:bodyPr>
          <a:lstStyle/>
          <a:p>
            <a:pPr>
              <a:lnSpc>
                <a:spcPct val="150000"/>
              </a:lnSpc>
            </a:pPr>
            <a:r>
              <a:rPr lang="ka-GE" sz="2800" dirty="0"/>
              <a:t>ეკა ჭყონია</a:t>
            </a:r>
            <a:br>
              <a:rPr lang="ka-GE" sz="2800" dirty="0"/>
            </a:br>
            <a:r>
              <a:rPr lang="en-US" sz="2800" dirty="0"/>
              <a:t>ekachkonia@gmail.com</a:t>
            </a:r>
          </a:p>
        </p:txBody>
      </p:sp>
      <p:sp>
        <p:nvSpPr>
          <p:cNvPr id="3" name="Subtitle 2"/>
          <p:cNvSpPr>
            <a:spLocks noGrp="1"/>
          </p:cNvSpPr>
          <p:nvPr>
            <p:ph type="subTitle" idx="1"/>
          </p:nvPr>
        </p:nvSpPr>
        <p:spPr>
          <a:xfrm>
            <a:off x="1567542" y="4709885"/>
            <a:ext cx="9144000" cy="1655762"/>
          </a:xfrm>
        </p:spPr>
        <p:txBody>
          <a:bodyPr>
            <a:normAutofit/>
          </a:bodyPr>
          <a:lstStyle/>
          <a:p>
            <a:endParaRPr lang="ka-GE" dirty="0"/>
          </a:p>
          <a:p>
            <a:r>
              <a:rPr lang="ka-GE" dirty="0"/>
              <a:t>7-8 ივნისი</a:t>
            </a:r>
          </a:p>
          <a:p>
            <a:r>
              <a:rPr lang="ka-GE" dirty="0"/>
              <a:t>2018</a:t>
            </a:r>
          </a:p>
          <a:p>
            <a:endParaRPr lang="en-US" dirty="0"/>
          </a:p>
        </p:txBody>
      </p:sp>
      <p:pic>
        <p:nvPicPr>
          <p:cNvPr id="1026" name="Picture 2" descr="http://transparency.ge/sites/default/files/post_attachments/OSGF.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09357" y="96046"/>
            <a:ext cx="3820885" cy="152706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4"/>
          <a:stretch>
            <a:fillRect/>
          </a:stretch>
        </p:blipFill>
        <p:spPr>
          <a:xfrm>
            <a:off x="9021537" y="221401"/>
            <a:ext cx="2095500" cy="1276350"/>
          </a:xfrm>
          <a:prstGeom prst="rect">
            <a:avLst/>
          </a:prstGeom>
        </p:spPr>
      </p:pic>
      <p:pic>
        <p:nvPicPr>
          <p:cNvPr id="8" name="Picture 7"/>
          <p:cNvPicPr>
            <a:picLocks noChangeAspect="1"/>
          </p:cNvPicPr>
          <p:nvPr/>
        </p:nvPicPr>
        <p:blipFill>
          <a:blip r:embed="rId5"/>
          <a:stretch>
            <a:fillRect/>
          </a:stretch>
        </p:blipFill>
        <p:spPr>
          <a:xfrm>
            <a:off x="219754" y="221401"/>
            <a:ext cx="2695575" cy="942975"/>
          </a:xfrm>
          <a:prstGeom prst="rect">
            <a:avLst/>
          </a:prstGeom>
        </p:spPr>
      </p:pic>
    </p:spTree>
    <p:extLst>
      <p:ext uri="{BB962C8B-B14F-4D97-AF65-F5344CB8AC3E}">
        <p14:creationId xmlns:p14="http://schemas.microsoft.com/office/powerpoint/2010/main" val="1729541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A1F81-C006-4CEF-89D8-F473684C9E25}"/>
              </a:ext>
            </a:extLst>
          </p:cNvPr>
          <p:cNvSpPr>
            <a:spLocks noGrp="1"/>
          </p:cNvSpPr>
          <p:nvPr>
            <p:ph type="title"/>
          </p:nvPr>
        </p:nvSpPr>
        <p:spPr/>
        <p:txBody>
          <a:bodyPr>
            <a:normAutofit/>
          </a:bodyPr>
          <a:lstStyle/>
          <a:p>
            <a:pPr algn="ctr"/>
            <a:r>
              <a:rPr lang="ka-GE" sz="3200" b="1" dirty="0">
                <a:solidFill>
                  <a:schemeClr val="accent4">
                    <a:lumMod val="50000"/>
                  </a:schemeClr>
                </a:solidFill>
              </a:rPr>
              <a:t>სათემო ფსიქიატრიული ამბულატორიული მომსახურება</a:t>
            </a:r>
          </a:p>
        </p:txBody>
      </p:sp>
      <p:graphicFrame>
        <p:nvGraphicFramePr>
          <p:cNvPr id="5" name="Table 4">
            <a:extLst>
              <a:ext uri="{FF2B5EF4-FFF2-40B4-BE49-F238E27FC236}">
                <a16:creationId xmlns:a16="http://schemas.microsoft.com/office/drawing/2014/main" id="{42B53DB5-57D7-468A-9B62-4B0E41CD2BC2}"/>
              </a:ext>
            </a:extLst>
          </p:cNvPr>
          <p:cNvGraphicFramePr>
            <a:graphicFrameLocks noGrp="1"/>
          </p:cNvGraphicFramePr>
          <p:nvPr>
            <p:extLst>
              <p:ext uri="{D42A27DB-BD31-4B8C-83A1-F6EECF244321}">
                <p14:modId xmlns:p14="http://schemas.microsoft.com/office/powerpoint/2010/main" val="991014840"/>
              </p:ext>
            </p:extLst>
          </p:nvPr>
        </p:nvGraphicFramePr>
        <p:xfrm>
          <a:off x="838200" y="1690688"/>
          <a:ext cx="10397612" cy="4641088"/>
        </p:xfrm>
        <a:graphic>
          <a:graphicData uri="http://schemas.openxmlformats.org/drawingml/2006/table">
            <a:tbl>
              <a:tblPr firstRow="1" firstCol="1" bandRow="1">
                <a:tableStyleId>{5A111915-BE36-4E01-A7E5-04B1672EAD32}</a:tableStyleId>
              </a:tblPr>
              <a:tblGrid>
                <a:gridCol w="322936">
                  <a:extLst>
                    <a:ext uri="{9D8B030D-6E8A-4147-A177-3AD203B41FA5}">
                      <a16:colId xmlns:a16="http://schemas.microsoft.com/office/drawing/2014/main" val="3294959544"/>
                    </a:ext>
                  </a:extLst>
                </a:gridCol>
                <a:gridCol w="4025323">
                  <a:extLst>
                    <a:ext uri="{9D8B030D-6E8A-4147-A177-3AD203B41FA5}">
                      <a16:colId xmlns:a16="http://schemas.microsoft.com/office/drawing/2014/main" val="2514151080"/>
                    </a:ext>
                  </a:extLst>
                </a:gridCol>
                <a:gridCol w="1137096">
                  <a:extLst>
                    <a:ext uri="{9D8B030D-6E8A-4147-A177-3AD203B41FA5}">
                      <a16:colId xmlns:a16="http://schemas.microsoft.com/office/drawing/2014/main" val="3739463006"/>
                    </a:ext>
                  </a:extLst>
                </a:gridCol>
                <a:gridCol w="1137096">
                  <a:extLst>
                    <a:ext uri="{9D8B030D-6E8A-4147-A177-3AD203B41FA5}">
                      <a16:colId xmlns:a16="http://schemas.microsoft.com/office/drawing/2014/main" val="145796463"/>
                    </a:ext>
                  </a:extLst>
                </a:gridCol>
                <a:gridCol w="1455483">
                  <a:extLst>
                    <a:ext uri="{9D8B030D-6E8A-4147-A177-3AD203B41FA5}">
                      <a16:colId xmlns:a16="http://schemas.microsoft.com/office/drawing/2014/main" val="3928493870"/>
                    </a:ext>
                  </a:extLst>
                </a:gridCol>
                <a:gridCol w="1159839">
                  <a:extLst>
                    <a:ext uri="{9D8B030D-6E8A-4147-A177-3AD203B41FA5}">
                      <a16:colId xmlns:a16="http://schemas.microsoft.com/office/drawing/2014/main" val="2815126447"/>
                    </a:ext>
                  </a:extLst>
                </a:gridCol>
                <a:gridCol w="1159839">
                  <a:extLst>
                    <a:ext uri="{9D8B030D-6E8A-4147-A177-3AD203B41FA5}">
                      <a16:colId xmlns:a16="http://schemas.microsoft.com/office/drawing/2014/main" val="2288254162"/>
                    </a:ext>
                  </a:extLst>
                </a:gridCol>
              </a:tblGrid>
              <a:tr h="629920">
                <a:tc gridSpan="7">
                  <a:txBody>
                    <a:bodyPr/>
                    <a:lstStyle/>
                    <a:p>
                      <a:pPr algn="ctr">
                        <a:lnSpc>
                          <a:spcPct val="107000"/>
                        </a:lnSpc>
                        <a:spcBef>
                          <a:spcPts val="200"/>
                        </a:spcBef>
                        <a:spcAft>
                          <a:spcPts val="0"/>
                        </a:spcAft>
                      </a:pPr>
                      <a:r>
                        <a:rPr lang="ka-GE" sz="1800" dirty="0">
                          <a:effectLst/>
                        </a:rPr>
                        <a:t>ფსიქიკური ჯანმრთელობის სახელმწიფო პროგრამით განსაზღრული მომსახურების მოცულობა</a:t>
                      </a:r>
                    </a:p>
                    <a:p>
                      <a:pPr>
                        <a:lnSpc>
                          <a:spcPct val="107000"/>
                        </a:lnSpc>
                        <a:spcAft>
                          <a:spcPts val="0"/>
                        </a:spcAft>
                      </a:pPr>
                      <a:r>
                        <a:rPr lang="ka-GE" sz="1800" dirty="0">
                          <a:effectLst/>
                        </a:rPr>
                        <a:t>ცხრილი 1</a:t>
                      </a:r>
                      <a:endParaRPr lang="ka-G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tc hMerge="1">
                  <a:txBody>
                    <a:bodyPr/>
                    <a:lstStyle/>
                    <a:p>
                      <a:endParaRPr lang="ka-GE"/>
                    </a:p>
                  </a:txBody>
                  <a:tcPr/>
                </a:tc>
                <a:extLst>
                  <a:ext uri="{0D108BD9-81ED-4DB2-BD59-A6C34878D82A}">
                    <a16:rowId xmlns:a16="http://schemas.microsoft.com/office/drawing/2014/main" val="4288436865"/>
                  </a:ext>
                </a:extLst>
              </a:tr>
              <a:tr h="201930">
                <a:tc>
                  <a:txBody>
                    <a:bodyPr/>
                    <a:lstStyle/>
                    <a:p>
                      <a:pPr>
                        <a:lnSpc>
                          <a:spcPct val="107000"/>
                        </a:lnSpc>
                        <a:spcAft>
                          <a:spcPts val="0"/>
                        </a:spcAft>
                      </a:pPr>
                      <a:r>
                        <a:rPr lang="ka-GE" sz="1800">
                          <a:effectLst/>
                        </a:rPr>
                        <a:t> </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ka-GE" sz="1800">
                          <a:effectLst/>
                        </a:rPr>
                        <a:t>კომპონენტი</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2018</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2017</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&gt; </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ka-GE" sz="1800">
                          <a:effectLst/>
                        </a:rPr>
                        <a:t> </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693272258"/>
                  </a:ext>
                </a:extLst>
              </a:tr>
              <a:tr h="201930">
                <a:tc>
                  <a:txBody>
                    <a:bodyPr/>
                    <a:lstStyle/>
                    <a:p>
                      <a:pPr algn="r">
                        <a:lnSpc>
                          <a:spcPct val="107000"/>
                        </a:lnSpc>
                        <a:spcAft>
                          <a:spcPts val="0"/>
                        </a:spcAft>
                      </a:pPr>
                      <a:r>
                        <a:rPr lang="ka-GE" sz="1800">
                          <a:effectLst/>
                        </a:rPr>
                        <a:t>1</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ka-GE" sz="1800">
                          <a:effectLst/>
                        </a:rPr>
                        <a:t>სათემო ამბულატორიული მომსახურება</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5 570,70</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2 865,30</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2 705,40</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94%</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ka-GE" sz="1800" b="1" dirty="0">
                          <a:solidFill>
                            <a:srgbClr val="990000"/>
                          </a:solidFill>
                          <a:effectLst/>
                        </a:rPr>
                        <a:t>2-ჯერ</a:t>
                      </a:r>
                      <a:endParaRPr lang="ka-GE" sz="1800" b="1" dirty="0">
                        <a:solidFill>
                          <a:srgbClr val="99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66669727"/>
                  </a:ext>
                </a:extLst>
              </a:tr>
              <a:tr h="201930">
                <a:tc>
                  <a:txBody>
                    <a:bodyPr/>
                    <a:lstStyle/>
                    <a:p>
                      <a:pPr algn="r">
                        <a:lnSpc>
                          <a:spcPct val="107000"/>
                        </a:lnSpc>
                        <a:spcAft>
                          <a:spcPts val="0"/>
                        </a:spcAft>
                      </a:pPr>
                      <a:r>
                        <a:rPr lang="ka-GE" sz="1800">
                          <a:effectLst/>
                        </a:rPr>
                        <a:t>2</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ka-GE" sz="1800">
                          <a:effectLst/>
                        </a:rPr>
                        <a:t>ფსიქოსოციალური რეაბილიტაცია</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77,8</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70,1</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7,7</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11%</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ka-GE" sz="1800">
                          <a:effectLst/>
                        </a:rPr>
                        <a:t> </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965581284"/>
                  </a:ext>
                </a:extLst>
              </a:tr>
              <a:tr h="201930">
                <a:tc>
                  <a:txBody>
                    <a:bodyPr/>
                    <a:lstStyle/>
                    <a:p>
                      <a:pPr algn="r">
                        <a:lnSpc>
                          <a:spcPct val="107000"/>
                        </a:lnSpc>
                        <a:spcAft>
                          <a:spcPts val="0"/>
                        </a:spcAft>
                      </a:pPr>
                      <a:r>
                        <a:rPr lang="ka-GE" sz="1800">
                          <a:effectLst/>
                        </a:rPr>
                        <a:t>3</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ka-GE" sz="1800">
                          <a:effectLst/>
                        </a:rPr>
                        <a:t>ბავშვთა ფსიქიკური ჯანმრთელობა</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151</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151</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0</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0%</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ka-GE" sz="1800">
                          <a:effectLst/>
                        </a:rPr>
                        <a:t> </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100656070"/>
                  </a:ext>
                </a:extLst>
              </a:tr>
              <a:tr h="201930">
                <a:tc>
                  <a:txBody>
                    <a:bodyPr/>
                    <a:lstStyle/>
                    <a:p>
                      <a:pPr algn="r">
                        <a:lnSpc>
                          <a:spcPct val="107000"/>
                        </a:lnSpc>
                        <a:spcAft>
                          <a:spcPts val="0"/>
                        </a:spcAft>
                      </a:pPr>
                      <a:r>
                        <a:rPr lang="ka-GE" sz="1800">
                          <a:effectLst/>
                        </a:rPr>
                        <a:t>4</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ka-GE" sz="1800">
                          <a:effectLst/>
                        </a:rPr>
                        <a:t>კრიზისული ინტერვენცია</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662,3</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662,3</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0</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0%</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ka-GE" sz="1800">
                          <a:effectLst/>
                        </a:rPr>
                        <a:t> </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543401171"/>
                  </a:ext>
                </a:extLst>
              </a:tr>
              <a:tr h="201930">
                <a:tc>
                  <a:txBody>
                    <a:bodyPr/>
                    <a:lstStyle/>
                    <a:p>
                      <a:pPr algn="r">
                        <a:lnSpc>
                          <a:spcPct val="107000"/>
                        </a:lnSpc>
                        <a:spcAft>
                          <a:spcPts val="0"/>
                        </a:spcAft>
                      </a:pPr>
                      <a:r>
                        <a:rPr lang="ka-GE" sz="1800">
                          <a:effectLst/>
                        </a:rPr>
                        <a:t>5</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ka-GE" sz="1800">
                          <a:effectLst/>
                        </a:rPr>
                        <a:t>მობილური გუნდის მომსახურება</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774</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232,2</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541,8</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233%</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ka-GE" sz="1800" b="1" dirty="0">
                          <a:solidFill>
                            <a:srgbClr val="990000"/>
                          </a:solidFill>
                          <a:effectLst/>
                        </a:rPr>
                        <a:t>3-ჯერ</a:t>
                      </a:r>
                      <a:endParaRPr lang="ka-GE" sz="1800" b="1" dirty="0">
                        <a:solidFill>
                          <a:srgbClr val="99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034184434"/>
                  </a:ext>
                </a:extLst>
              </a:tr>
              <a:tr h="321310">
                <a:tc>
                  <a:txBody>
                    <a:bodyPr/>
                    <a:lstStyle/>
                    <a:p>
                      <a:pPr algn="r">
                        <a:lnSpc>
                          <a:spcPct val="107000"/>
                        </a:lnSpc>
                        <a:spcAft>
                          <a:spcPts val="0"/>
                        </a:spcAft>
                      </a:pPr>
                      <a:r>
                        <a:rPr lang="ka-GE" sz="1800">
                          <a:effectLst/>
                        </a:rPr>
                        <a:t>6</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ka-GE" sz="1800">
                          <a:effectLst/>
                        </a:rPr>
                        <a:t>მოზრდილთა ფსიქიატრიული სტაციონარული მომსახურება</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12793,7</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11 479,10</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1 664,60</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15%</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ka-GE" sz="1800">
                          <a:effectLst/>
                        </a:rPr>
                        <a:t> </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023587753"/>
                  </a:ext>
                </a:extLst>
              </a:tr>
              <a:tr h="321310">
                <a:tc>
                  <a:txBody>
                    <a:bodyPr/>
                    <a:lstStyle/>
                    <a:p>
                      <a:pPr algn="r">
                        <a:lnSpc>
                          <a:spcPct val="107000"/>
                        </a:lnSpc>
                        <a:spcAft>
                          <a:spcPts val="0"/>
                        </a:spcAft>
                      </a:pPr>
                      <a:r>
                        <a:rPr lang="ka-GE" sz="1800">
                          <a:effectLst/>
                        </a:rPr>
                        <a:t>7</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ka-GE" sz="1800">
                          <a:effectLst/>
                        </a:rPr>
                        <a:t>ბავშვთა ფსიქიატრიული სტაციონარული მომსახურება</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350</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 </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 </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 </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ka-GE" sz="1800">
                          <a:effectLst/>
                        </a:rPr>
                        <a:t> </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272239196"/>
                  </a:ext>
                </a:extLst>
              </a:tr>
              <a:tr h="321310">
                <a:tc>
                  <a:txBody>
                    <a:bodyPr/>
                    <a:lstStyle/>
                    <a:p>
                      <a:pPr algn="r">
                        <a:lnSpc>
                          <a:spcPct val="107000"/>
                        </a:lnSpc>
                        <a:spcAft>
                          <a:spcPts val="0"/>
                        </a:spcAft>
                      </a:pPr>
                      <a:r>
                        <a:rPr lang="ka-GE" sz="1800">
                          <a:effectLst/>
                        </a:rPr>
                        <a:t>8</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ka-GE" sz="1800">
                          <a:effectLst/>
                        </a:rPr>
                        <a:t>შშმ პირთა თავშესაფრით უზრუნველყოფის კომპონენტი</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620,5</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540</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80,5</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15%</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ka-GE" sz="1800">
                          <a:effectLst/>
                        </a:rPr>
                        <a:t> </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161728748"/>
                  </a:ext>
                </a:extLst>
              </a:tr>
              <a:tr h="201930">
                <a:tc>
                  <a:txBody>
                    <a:bodyPr/>
                    <a:lstStyle/>
                    <a:p>
                      <a:pPr>
                        <a:lnSpc>
                          <a:spcPct val="107000"/>
                        </a:lnSpc>
                        <a:spcAft>
                          <a:spcPts val="0"/>
                        </a:spcAft>
                      </a:pPr>
                      <a:r>
                        <a:rPr lang="ka-GE" sz="1800">
                          <a:effectLst/>
                        </a:rPr>
                        <a:t> </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ka-GE" sz="1800">
                          <a:effectLst/>
                        </a:rPr>
                        <a:t>სულ</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21 000,00</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16 000,00</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5 000,00</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ka-GE" sz="1800">
                          <a:effectLst/>
                        </a:rPr>
                        <a:t>31%</a:t>
                      </a:r>
                      <a:endParaRPr lang="ka-G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ka-GE" sz="1800" dirty="0">
                          <a:effectLst/>
                        </a:rPr>
                        <a:t> </a:t>
                      </a:r>
                      <a:endParaRPr lang="ka-G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935938130"/>
                  </a:ext>
                </a:extLst>
              </a:tr>
            </a:tbl>
          </a:graphicData>
        </a:graphic>
      </p:graphicFrame>
    </p:spTree>
    <p:extLst>
      <p:ext uri="{BB962C8B-B14F-4D97-AF65-F5344CB8AC3E}">
        <p14:creationId xmlns:p14="http://schemas.microsoft.com/office/powerpoint/2010/main" val="4073282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F3C81-F415-45FB-B50E-262A635E6BCA}"/>
              </a:ext>
            </a:extLst>
          </p:cNvPr>
          <p:cNvSpPr>
            <a:spLocks noGrp="1"/>
          </p:cNvSpPr>
          <p:nvPr>
            <p:ph type="title"/>
          </p:nvPr>
        </p:nvSpPr>
        <p:spPr>
          <a:xfrm>
            <a:off x="838200" y="91418"/>
            <a:ext cx="10515600" cy="1325563"/>
          </a:xfrm>
        </p:spPr>
        <p:txBody>
          <a:bodyPr>
            <a:normAutofit/>
          </a:bodyPr>
          <a:lstStyle/>
          <a:p>
            <a:pPr algn="ctr"/>
            <a:r>
              <a:rPr lang="ka-GE" sz="3200" b="1" dirty="0">
                <a:solidFill>
                  <a:schemeClr val="accent4">
                    <a:lumMod val="50000"/>
                  </a:schemeClr>
                </a:solidFill>
              </a:rPr>
              <a:t>ფჯ სათემო ამბულატორიული სერვისის  მუშაობის შეფასება</a:t>
            </a:r>
          </a:p>
        </p:txBody>
      </p:sp>
      <p:sp>
        <p:nvSpPr>
          <p:cNvPr id="3" name="Content Placeholder 2">
            <a:extLst>
              <a:ext uri="{FF2B5EF4-FFF2-40B4-BE49-F238E27FC236}">
                <a16:creationId xmlns:a16="http://schemas.microsoft.com/office/drawing/2014/main" id="{55A06F0A-82D1-4B9C-B58B-DE777C943856}"/>
              </a:ext>
            </a:extLst>
          </p:cNvPr>
          <p:cNvSpPr>
            <a:spLocks noGrp="1"/>
          </p:cNvSpPr>
          <p:nvPr>
            <p:ph idx="1"/>
          </p:nvPr>
        </p:nvSpPr>
        <p:spPr>
          <a:xfrm>
            <a:off x="838200" y="1416981"/>
            <a:ext cx="10515600" cy="5219793"/>
          </a:xfrm>
        </p:spPr>
        <p:txBody>
          <a:bodyPr>
            <a:normAutofit fontScale="92500"/>
          </a:bodyPr>
          <a:lstStyle/>
          <a:p>
            <a:pPr>
              <a:lnSpc>
                <a:spcPts val="3200"/>
              </a:lnSpc>
              <a:spcBef>
                <a:spcPts val="0"/>
              </a:spcBef>
            </a:pPr>
            <a:r>
              <a:rPr lang="ka-GE" sz="2600" b="1" dirty="0">
                <a:solidFill>
                  <a:schemeClr val="accent1">
                    <a:lumMod val="75000"/>
                  </a:schemeClr>
                </a:solidFill>
              </a:rPr>
              <a:t>მიზანია</a:t>
            </a:r>
            <a:r>
              <a:rPr lang="ka-GE" sz="2600" dirty="0"/>
              <a:t> შეაფასოს თუ რა მასშტაბით სრულდება 2018 წლის სახელმწიფო პროგრამით გათვალისწინებული ვალდებულებები სათემო ამბულატორიების მიერ და რამდენად მზადაა ეს სერვისი ხარისხის ახალი სტანდარტის დასანერგად. </a:t>
            </a:r>
          </a:p>
          <a:p>
            <a:pPr marL="0" indent="0">
              <a:lnSpc>
                <a:spcPts val="3200"/>
              </a:lnSpc>
              <a:spcBef>
                <a:spcPts val="0"/>
              </a:spcBef>
              <a:buNone/>
            </a:pPr>
            <a:endParaRPr lang="ka-GE" sz="2600" dirty="0"/>
          </a:p>
          <a:p>
            <a:pPr>
              <a:lnSpc>
                <a:spcPts val="3200"/>
              </a:lnSpc>
              <a:spcBef>
                <a:spcPts val="0"/>
              </a:spcBef>
            </a:pPr>
            <a:r>
              <a:rPr lang="ka-GE" sz="2600" b="1" dirty="0">
                <a:solidFill>
                  <a:schemeClr val="accent1">
                    <a:lumMod val="75000"/>
                  </a:schemeClr>
                </a:solidFill>
              </a:rPr>
              <a:t>ამოცანები: </a:t>
            </a:r>
          </a:p>
          <a:p>
            <a:pPr>
              <a:lnSpc>
                <a:spcPts val="3200"/>
              </a:lnSpc>
              <a:spcBef>
                <a:spcPts val="0"/>
              </a:spcBef>
            </a:pPr>
            <a:r>
              <a:rPr lang="ka-GE" sz="2600" dirty="0"/>
              <a:t>2018 წლის სახელმწიფო პროგრამის ფარგლებში განხორციელებული სათემო ამბულატორიული მომსახურების მოცულობის  და ხარისხის შეფასება.</a:t>
            </a:r>
          </a:p>
          <a:p>
            <a:pPr marL="0" indent="0">
              <a:lnSpc>
                <a:spcPts val="3200"/>
              </a:lnSpc>
              <a:spcBef>
                <a:spcPts val="0"/>
              </a:spcBef>
              <a:buNone/>
            </a:pPr>
            <a:endParaRPr lang="ka-GE" sz="2600" dirty="0"/>
          </a:p>
          <a:p>
            <a:pPr lvl="0">
              <a:spcBef>
                <a:spcPts val="0"/>
              </a:spcBef>
            </a:pPr>
            <a:r>
              <a:rPr lang="ka-GE" sz="2600" dirty="0"/>
              <a:t>სათემო ფსიქიატრიული ამბულატორიული სტანდარტით მომსახურების განხორციელებისთვის მზაობის ხარისხის განსაზღვრა და ძირითადი სირთულეებისა და ბარიერების გამოვლენა.</a:t>
            </a:r>
          </a:p>
          <a:p>
            <a:endParaRPr lang="ka-GE" sz="2600" dirty="0"/>
          </a:p>
          <a:p>
            <a:endParaRPr lang="ka-GE" sz="2600" dirty="0"/>
          </a:p>
          <a:p>
            <a:endParaRPr lang="ka-GE" sz="2600" dirty="0"/>
          </a:p>
          <a:p>
            <a:endParaRPr lang="ka-GE" dirty="0"/>
          </a:p>
          <a:p>
            <a:endParaRPr lang="ka-GE" dirty="0"/>
          </a:p>
        </p:txBody>
      </p:sp>
      <p:sp>
        <p:nvSpPr>
          <p:cNvPr id="5" name="Content Placeholder 2">
            <a:extLst>
              <a:ext uri="{FF2B5EF4-FFF2-40B4-BE49-F238E27FC236}">
                <a16:creationId xmlns:a16="http://schemas.microsoft.com/office/drawing/2014/main" id="{903CB1BE-29B8-4B91-94B2-032918AEE1F5}"/>
              </a:ext>
            </a:extLst>
          </p:cNvPr>
          <p:cNvSpPr txBox="1">
            <a:spLocks/>
          </p:cNvSpPr>
          <p:nvPr/>
        </p:nvSpPr>
        <p:spPr>
          <a:xfrm>
            <a:off x="838200" y="4036358"/>
            <a:ext cx="10515600" cy="205269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ka-GE" dirty="0"/>
          </a:p>
          <a:p>
            <a:endParaRPr lang="ka-GE" dirty="0"/>
          </a:p>
        </p:txBody>
      </p:sp>
    </p:spTree>
    <p:extLst>
      <p:ext uri="{BB962C8B-B14F-4D97-AF65-F5344CB8AC3E}">
        <p14:creationId xmlns:p14="http://schemas.microsoft.com/office/powerpoint/2010/main" val="1393701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7" dur="500"/>
                                        <p:tgtEl>
                                          <p:spTgt spid="3">
                                            <p:txEl>
                                              <p:pRg st="2" end="2"/>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0" dur="500"/>
                                        <p:tgtEl>
                                          <p:spTgt spid="3">
                                            <p:txEl>
                                              <p:pRg st="3" end="3"/>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3BABA-8D6E-4A5E-B7B3-E0F279BF9B19}"/>
              </a:ext>
            </a:extLst>
          </p:cNvPr>
          <p:cNvSpPr>
            <a:spLocks noGrp="1"/>
          </p:cNvSpPr>
          <p:nvPr>
            <p:ph type="title"/>
          </p:nvPr>
        </p:nvSpPr>
        <p:spPr/>
        <p:txBody>
          <a:bodyPr>
            <a:normAutofit/>
          </a:bodyPr>
          <a:lstStyle/>
          <a:p>
            <a:pPr algn="ctr"/>
            <a:r>
              <a:rPr lang="ka-GE" sz="3200" b="1" dirty="0">
                <a:solidFill>
                  <a:schemeClr val="accent4">
                    <a:lumMod val="50000"/>
                  </a:schemeClr>
                </a:solidFill>
              </a:rPr>
              <a:t>ჰიპოთეზა</a:t>
            </a:r>
          </a:p>
        </p:txBody>
      </p:sp>
      <p:sp>
        <p:nvSpPr>
          <p:cNvPr id="3" name="Content Placeholder 2">
            <a:extLst>
              <a:ext uri="{FF2B5EF4-FFF2-40B4-BE49-F238E27FC236}">
                <a16:creationId xmlns:a16="http://schemas.microsoft.com/office/drawing/2014/main" id="{C1F91CE2-A794-4A55-95CF-EECCD85B5B9A}"/>
              </a:ext>
            </a:extLst>
          </p:cNvPr>
          <p:cNvSpPr>
            <a:spLocks noGrp="1"/>
          </p:cNvSpPr>
          <p:nvPr>
            <p:ph idx="1"/>
          </p:nvPr>
        </p:nvSpPr>
        <p:spPr/>
        <p:txBody>
          <a:bodyPr/>
          <a:lstStyle/>
          <a:p>
            <a:pPr algn="just">
              <a:lnSpc>
                <a:spcPct val="150000"/>
              </a:lnSpc>
              <a:spcAft>
                <a:spcPts val="1000"/>
              </a:spcAft>
            </a:pPr>
            <a:r>
              <a:rPr lang="ka-GE" dirty="0">
                <a:solidFill>
                  <a:srgbClr val="000000"/>
                </a:solidFill>
                <a:ea typeface="Times New Roman" panose="02020603050405020304" pitchFamily="18" charset="0"/>
                <a:cs typeface="Times New Roman" panose="02020603050405020304" pitchFamily="18" charset="0"/>
              </a:rPr>
              <a:t>გაზრდილი დაფინანსებისა</a:t>
            </a:r>
            <a:r>
              <a:rPr lang="ka-GE" b="1" dirty="0">
                <a:solidFill>
                  <a:srgbClr val="000000"/>
                </a:solidFill>
                <a:ea typeface="Times New Roman" panose="02020603050405020304" pitchFamily="18" charset="0"/>
                <a:cs typeface="Times New Roman" panose="02020603050405020304" pitchFamily="18" charset="0"/>
              </a:rPr>
              <a:t> </a:t>
            </a:r>
            <a:r>
              <a:rPr lang="ka-GE" dirty="0">
                <a:solidFill>
                  <a:srgbClr val="000000"/>
                </a:solidFill>
                <a:ea typeface="Times New Roman" panose="02020603050405020304" pitchFamily="18" charset="0"/>
                <a:cs typeface="Times New Roman" panose="02020603050405020304" pitchFamily="18" charset="0"/>
              </a:rPr>
              <a:t>და  სახელმწიფო პროგრამაში </a:t>
            </a:r>
            <a:r>
              <a:rPr lang="en-GB" dirty="0" err="1">
                <a:solidFill>
                  <a:srgbClr val="243F60"/>
                </a:solidFill>
                <a:latin typeface="Sylfaen" panose="010A0502050306030303" pitchFamily="18" charset="0"/>
                <a:ea typeface="Times New Roman" panose="02020603050405020304" pitchFamily="18" charset="0"/>
                <a:cs typeface="Sylfaen" panose="010A0502050306030303" pitchFamily="18" charset="0"/>
              </a:rPr>
              <a:t>სათემო</a:t>
            </a:r>
            <a:r>
              <a:rPr lang="en-GB" dirty="0">
                <a:solidFill>
                  <a:srgbClr val="243F60"/>
                </a:solidFill>
                <a:latin typeface="Cambria" panose="02040503050406030204" pitchFamily="18" charset="0"/>
                <a:ea typeface="Times New Roman" panose="02020603050405020304" pitchFamily="18" charset="0"/>
                <a:cs typeface="Times New Roman" panose="02020603050405020304" pitchFamily="18" charset="0"/>
              </a:rPr>
              <a:t> </a:t>
            </a:r>
            <a:r>
              <a:rPr lang="en-GB" dirty="0" err="1">
                <a:solidFill>
                  <a:srgbClr val="243F60"/>
                </a:solidFill>
                <a:latin typeface="Sylfaen" panose="010A0502050306030303" pitchFamily="18" charset="0"/>
                <a:ea typeface="Times New Roman" panose="02020603050405020304" pitchFamily="18" charset="0"/>
                <a:cs typeface="Sylfaen" panose="010A0502050306030303" pitchFamily="18" charset="0"/>
              </a:rPr>
              <a:t>ფსიქიატრიული</a:t>
            </a:r>
            <a:r>
              <a:rPr lang="en-GB" dirty="0">
                <a:solidFill>
                  <a:srgbClr val="243F60"/>
                </a:solidFill>
                <a:latin typeface="Cambria" panose="02040503050406030204" pitchFamily="18" charset="0"/>
                <a:ea typeface="Times New Roman" panose="02020603050405020304" pitchFamily="18" charset="0"/>
                <a:cs typeface="Times New Roman" panose="02020603050405020304" pitchFamily="18" charset="0"/>
              </a:rPr>
              <a:t> </a:t>
            </a:r>
            <a:r>
              <a:rPr lang="en-GB" dirty="0" err="1">
                <a:solidFill>
                  <a:srgbClr val="243F60"/>
                </a:solidFill>
                <a:latin typeface="Sylfaen" panose="010A0502050306030303" pitchFamily="18" charset="0"/>
                <a:ea typeface="Times New Roman" panose="02020603050405020304" pitchFamily="18" charset="0"/>
                <a:cs typeface="Sylfaen" panose="010A0502050306030303" pitchFamily="18" charset="0"/>
              </a:rPr>
              <a:t>ამბულატორიული</a:t>
            </a:r>
            <a:r>
              <a:rPr lang="en-GB" dirty="0">
                <a:solidFill>
                  <a:srgbClr val="243F60"/>
                </a:solidFill>
                <a:latin typeface="Cambria" panose="02040503050406030204" pitchFamily="18" charset="0"/>
                <a:ea typeface="Times New Roman" panose="02020603050405020304" pitchFamily="18" charset="0"/>
                <a:cs typeface="Times New Roman" panose="02020603050405020304" pitchFamily="18" charset="0"/>
              </a:rPr>
              <a:t> </a:t>
            </a:r>
            <a:r>
              <a:rPr lang="ka-GE" dirty="0">
                <a:solidFill>
                  <a:srgbClr val="243F60"/>
                </a:solidFill>
                <a:ea typeface="Times New Roman" panose="02020603050405020304" pitchFamily="18" charset="0"/>
                <a:cs typeface="Sylfaen" panose="010A0502050306030303" pitchFamily="18" charset="0"/>
              </a:rPr>
              <a:t>მომსახურების პირობებში </a:t>
            </a:r>
            <a:r>
              <a:rPr lang="ka-GE" dirty="0">
                <a:solidFill>
                  <a:srgbClr val="000000"/>
                </a:solidFill>
                <a:ea typeface="Times New Roman" panose="02020603050405020304" pitchFamily="18" charset="0"/>
                <a:cs typeface="Times New Roman" panose="02020603050405020304" pitchFamily="18" charset="0"/>
              </a:rPr>
              <a:t>შესული ცვლილებების შედეგად,  სათემო ამბულატორიის მიერ მიწოდებული მომსახურების ხარისხი </a:t>
            </a:r>
            <a:r>
              <a:rPr lang="ka-GE" b="1" dirty="0">
                <a:solidFill>
                  <a:srgbClr val="FF0000"/>
                </a:solidFill>
                <a:ea typeface="Times New Roman" panose="02020603050405020304" pitchFamily="18" charset="0"/>
                <a:cs typeface="Times New Roman" panose="02020603050405020304" pitchFamily="18" charset="0"/>
              </a:rPr>
              <a:t>გაუმჯობესებულია</a:t>
            </a:r>
            <a:r>
              <a:rPr lang="ka-GE" dirty="0">
                <a:solidFill>
                  <a:srgbClr val="000000"/>
                </a:solidFill>
                <a:ea typeface="Times New Roman" panose="02020603050405020304" pitchFamily="18" charset="0"/>
                <a:cs typeface="Times New Roman" panose="02020603050405020304" pitchFamily="18" charset="0"/>
              </a:rPr>
              <a:t>.</a:t>
            </a:r>
            <a:endParaRPr lang="ka-GE" sz="2400" dirty="0">
              <a:latin typeface="Calibri" panose="020F0502020204030204" pitchFamily="34" charset="0"/>
              <a:ea typeface="Times New Roman" panose="02020603050405020304" pitchFamily="18" charset="0"/>
              <a:cs typeface="Times New Roman" panose="02020603050405020304" pitchFamily="18" charset="0"/>
            </a:endParaRPr>
          </a:p>
          <a:p>
            <a:endParaRPr lang="ka-GE" dirty="0"/>
          </a:p>
        </p:txBody>
      </p:sp>
    </p:spTree>
    <p:extLst>
      <p:ext uri="{BB962C8B-B14F-4D97-AF65-F5344CB8AC3E}">
        <p14:creationId xmlns:p14="http://schemas.microsoft.com/office/powerpoint/2010/main" val="2556727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D9792-9357-4214-BD9F-AD3DC2059F47}"/>
              </a:ext>
            </a:extLst>
          </p:cNvPr>
          <p:cNvSpPr>
            <a:spLocks noGrp="1"/>
          </p:cNvSpPr>
          <p:nvPr>
            <p:ph type="title"/>
          </p:nvPr>
        </p:nvSpPr>
        <p:spPr>
          <a:xfrm>
            <a:off x="838200" y="365126"/>
            <a:ext cx="10515600" cy="785758"/>
          </a:xfrm>
        </p:spPr>
        <p:txBody>
          <a:bodyPr>
            <a:normAutofit fontScale="90000"/>
          </a:bodyPr>
          <a:lstStyle/>
          <a:p>
            <a:pPr algn="ctr"/>
            <a:r>
              <a:rPr lang="ka-GE" sz="3200" b="1" dirty="0">
                <a:solidFill>
                  <a:schemeClr val="accent4">
                    <a:lumMod val="50000"/>
                  </a:schemeClr>
                </a:solidFill>
                <a:ea typeface="Times New Roman" panose="02020603050405020304" pitchFamily="18" charset="0"/>
                <a:cs typeface="Times New Roman" panose="02020603050405020304" pitchFamily="18" charset="0"/>
              </a:rPr>
              <a:t>საფს-ის მომსახურების ხარისხის გაუმჯობესების მაჩვენებლები</a:t>
            </a:r>
            <a:endParaRPr lang="ka-GE" sz="3200" b="1" dirty="0">
              <a:solidFill>
                <a:schemeClr val="accent4">
                  <a:lumMod val="50000"/>
                </a:schemeClr>
              </a:solidFill>
            </a:endParaRPr>
          </a:p>
        </p:txBody>
      </p:sp>
      <p:sp>
        <p:nvSpPr>
          <p:cNvPr id="3" name="Content Placeholder 2">
            <a:extLst>
              <a:ext uri="{FF2B5EF4-FFF2-40B4-BE49-F238E27FC236}">
                <a16:creationId xmlns:a16="http://schemas.microsoft.com/office/drawing/2014/main" id="{5286554A-A6F3-4FA2-9A77-153F067B2581}"/>
              </a:ext>
            </a:extLst>
          </p:cNvPr>
          <p:cNvSpPr>
            <a:spLocks noGrp="1"/>
          </p:cNvSpPr>
          <p:nvPr>
            <p:ph idx="1"/>
          </p:nvPr>
        </p:nvSpPr>
        <p:spPr>
          <a:xfrm>
            <a:off x="838200" y="1308538"/>
            <a:ext cx="10515600" cy="5218386"/>
          </a:xfrm>
        </p:spPr>
        <p:txBody>
          <a:bodyPr>
            <a:normAutofit fontScale="85000" lnSpcReduction="10000"/>
          </a:bodyPr>
          <a:lstStyle/>
          <a:p>
            <a:pPr marL="342900" lvl="0" indent="-342900" algn="just">
              <a:lnSpc>
                <a:spcPct val="115000"/>
              </a:lnSpc>
              <a:spcAft>
                <a:spcPts val="0"/>
              </a:spcAft>
              <a:buFont typeface="+mj-lt"/>
              <a:buAutoNum type="arabicPeriod"/>
            </a:pPr>
            <a:r>
              <a:rPr lang="ka-GE" b="1" dirty="0">
                <a:solidFill>
                  <a:schemeClr val="accent1">
                    <a:lumMod val="75000"/>
                  </a:schemeClr>
                </a:solidFill>
                <a:ea typeface="Calibri" panose="020F0502020204030204" pitchFamily="34" charset="0"/>
                <a:cs typeface="Times New Roman" panose="02020603050405020304" pitchFamily="18" charset="0"/>
              </a:rPr>
              <a:t>მიმართვიანობის გაზრდა </a:t>
            </a:r>
            <a:r>
              <a:rPr lang="ka-GE" sz="1900" dirty="0">
                <a:solidFill>
                  <a:srgbClr val="000000"/>
                </a:solidFill>
                <a:ea typeface="Calibri" panose="020F0502020204030204" pitchFamily="34" charset="0"/>
                <a:cs typeface="Times New Roman" panose="02020603050405020304" pitchFamily="18" charset="0"/>
              </a:rPr>
              <a:t>(ვიზირტების რაოდენობა)</a:t>
            </a:r>
          </a:p>
          <a:p>
            <a:pPr marL="342900" lvl="0" indent="-342900" algn="just">
              <a:lnSpc>
                <a:spcPct val="115000"/>
              </a:lnSpc>
              <a:spcAft>
                <a:spcPts val="0"/>
              </a:spcAft>
              <a:buFont typeface="+mj-lt"/>
              <a:buAutoNum type="arabicPeriod"/>
            </a:pPr>
            <a:endParaRPr lang="ka-GE"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r>
              <a:rPr lang="ka-GE" b="1" dirty="0">
                <a:solidFill>
                  <a:schemeClr val="accent1">
                    <a:lumMod val="75000"/>
                  </a:schemeClr>
                </a:solidFill>
                <a:ea typeface="Calibri" panose="020F0502020204030204" pitchFamily="34" charset="0"/>
                <a:cs typeface="Times New Roman" panose="02020603050405020304" pitchFamily="18" charset="0"/>
              </a:rPr>
              <a:t>მედიკამენტებით მომარაგება </a:t>
            </a:r>
            <a:r>
              <a:rPr lang="ka-GE" sz="2100" dirty="0">
                <a:solidFill>
                  <a:srgbClr val="000000"/>
                </a:solidFill>
                <a:ea typeface="Calibri" panose="020F0502020204030204" pitchFamily="34" charset="0"/>
                <a:cs typeface="Times New Roman" panose="02020603050405020304" pitchFamily="18" charset="0"/>
              </a:rPr>
              <a:t>(რაოდენობა და ხარისხი)</a:t>
            </a:r>
          </a:p>
          <a:p>
            <a:pPr marL="342900" lvl="0" indent="-342900" algn="just">
              <a:lnSpc>
                <a:spcPct val="115000"/>
              </a:lnSpc>
              <a:spcAft>
                <a:spcPts val="0"/>
              </a:spcAft>
              <a:buFont typeface="+mj-lt"/>
              <a:buAutoNum type="arabicPeriod"/>
            </a:pPr>
            <a:endParaRPr lang="ka-GE"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r>
              <a:rPr lang="ka-GE" b="1" dirty="0">
                <a:solidFill>
                  <a:schemeClr val="accent1">
                    <a:lumMod val="75000"/>
                  </a:schemeClr>
                </a:solidFill>
                <a:ea typeface="Calibri" panose="020F0502020204030204" pitchFamily="34" charset="0"/>
                <a:cs typeface="Times New Roman" panose="02020603050405020304" pitchFamily="18" charset="0"/>
              </a:rPr>
              <a:t>პერსონალის კვალიფიკაცია</a:t>
            </a:r>
            <a:r>
              <a:rPr lang="ka-GE" dirty="0">
                <a:solidFill>
                  <a:srgbClr val="000000"/>
                </a:solidFill>
                <a:ea typeface="Calibri" panose="020F0502020204030204" pitchFamily="34" charset="0"/>
                <a:cs typeface="Times New Roman" panose="02020603050405020304" pitchFamily="18" charset="0"/>
              </a:rPr>
              <a:t> </a:t>
            </a:r>
            <a:r>
              <a:rPr lang="ka-GE" b="1" dirty="0">
                <a:solidFill>
                  <a:schemeClr val="accent1">
                    <a:lumMod val="75000"/>
                  </a:schemeClr>
                </a:solidFill>
                <a:ea typeface="Calibri" panose="020F0502020204030204" pitchFamily="34" charset="0"/>
                <a:cs typeface="Times New Roman" panose="02020603050405020304" pitchFamily="18" charset="0"/>
              </a:rPr>
              <a:t>და რაოდენობა </a:t>
            </a:r>
            <a:r>
              <a:rPr lang="ka-GE" sz="2400" dirty="0">
                <a:solidFill>
                  <a:srgbClr val="000000"/>
                </a:solidFill>
                <a:ea typeface="Calibri" panose="020F0502020204030204" pitchFamily="34" charset="0"/>
                <a:cs typeface="Times New Roman" panose="02020603050405020304" pitchFamily="18" charset="0"/>
              </a:rPr>
              <a:t>(სტანდარტთან შესაბამისობა)</a:t>
            </a:r>
          </a:p>
          <a:p>
            <a:pPr marL="342900" lvl="0" indent="-342900" algn="just">
              <a:lnSpc>
                <a:spcPct val="115000"/>
              </a:lnSpc>
              <a:spcAft>
                <a:spcPts val="0"/>
              </a:spcAft>
              <a:buFont typeface="+mj-lt"/>
              <a:buAutoNum type="arabicPeriod"/>
            </a:pPr>
            <a:endParaRPr lang="ka-GE"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r>
              <a:rPr lang="ka-GE" b="1" dirty="0">
                <a:solidFill>
                  <a:schemeClr val="accent1">
                    <a:lumMod val="75000"/>
                  </a:schemeClr>
                </a:solidFill>
                <a:ea typeface="Calibri" panose="020F0502020204030204" pitchFamily="34" charset="0"/>
                <a:cs typeface="Times New Roman" panose="02020603050405020304" pitchFamily="18" charset="0"/>
              </a:rPr>
              <a:t>ბიო-ფსიქო-სოციალურ მოდელზე გადასვლა</a:t>
            </a:r>
            <a:r>
              <a:rPr lang="ka-GE" dirty="0">
                <a:solidFill>
                  <a:srgbClr val="000000"/>
                </a:solidFill>
                <a:ea typeface="Calibri" panose="020F0502020204030204" pitchFamily="34" charset="0"/>
                <a:cs typeface="Times New Roman" panose="02020603050405020304" pitchFamily="18" charset="0"/>
              </a:rPr>
              <a:t> </a:t>
            </a:r>
            <a:r>
              <a:rPr lang="ka-GE" sz="1900" dirty="0">
                <a:solidFill>
                  <a:srgbClr val="000000"/>
                </a:solidFill>
                <a:ea typeface="Calibri" panose="020F0502020204030204" pitchFamily="34" charset="0"/>
                <a:cs typeface="Times New Roman" panose="02020603050405020304" pitchFamily="18" charset="0"/>
              </a:rPr>
              <a:t>და მულტიდისციპლინური მუშაობის დანერგვა</a:t>
            </a:r>
          </a:p>
          <a:p>
            <a:pPr marL="342900" lvl="0" indent="-342900" algn="just">
              <a:lnSpc>
                <a:spcPct val="115000"/>
              </a:lnSpc>
              <a:spcAft>
                <a:spcPts val="0"/>
              </a:spcAft>
              <a:buFont typeface="+mj-lt"/>
              <a:buAutoNum type="arabicPeriod"/>
            </a:pPr>
            <a:endParaRPr lang="ka-GE"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mj-lt"/>
              <a:buAutoNum type="arabicPeriod"/>
            </a:pPr>
            <a:r>
              <a:rPr lang="ka-GE" dirty="0">
                <a:solidFill>
                  <a:srgbClr val="000000"/>
                </a:solidFill>
                <a:ea typeface="Calibri" panose="020F0502020204030204" pitchFamily="34" charset="0"/>
                <a:cs typeface="Times New Roman" panose="02020603050405020304" pitchFamily="18" charset="0"/>
              </a:rPr>
              <a:t>მომსახურების კომპონენტების </a:t>
            </a:r>
            <a:r>
              <a:rPr lang="ka-GE" b="1" dirty="0">
                <a:solidFill>
                  <a:schemeClr val="accent1">
                    <a:lumMod val="75000"/>
                  </a:schemeClr>
                </a:solidFill>
                <a:ea typeface="Calibri" panose="020F0502020204030204" pitchFamily="34" charset="0"/>
                <a:cs typeface="Times New Roman" panose="02020603050405020304" pitchFamily="18" charset="0"/>
              </a:rPr>
              <a:t>ხარჯთეფექტურობა</a:t>
            </a:r>
            <a:r>
              <a:rPr lang="ka-GE" dirty="0">
                <a:solidFill>
                  <a:srgbClr val="000000"/>
                </a:solidFill>
                <a:ea typeface="Calibri" panose="020F0502020204030204" pitchFamily="34" charset="0"/>
                <a:cs typeface="Times New Roman" panose="02020603050405020304" pitchFamily="18" charset="0"/>
              </a:rPr>
              <a:t> </a:t>
            </a:r>
            <a:r>
              <a:rPr lang="ka-GE" sz="2100" dirty="0">
                <a:solidFill>
                  <a:srgbClr val="000000"/>
                </a:solidFill>
                <a:ea typeface="Calibri" panose="020F0502020204030204" pitchFamily="34" charset="0"/>
                <a:cs typeface="Times New Roman" panose="02020603050405020304" pitchFamily="18" charset="0"/>
              </a:rPr>
              <a:t>(ბიუჯეტის მიზნობრივი განაწილება)</a:t>
            </a:r>
            <a:endParaRPr lang="ka-GE" sz="2100" dirty="0">
              <a:latin typeface="Calibri" panose="020F0502020204030204" pitchFamily="34" charset="0"/>
              <a:ea typeface="Calibri" panose="020F0502020204030204" pitchFamily="34" charset="0"/>
              <a:cs typeface="Times New Roman" panose="02020603050405020304" pitchFamily="18" charset="0"/>
            </a:endParaRPr>
          </a:p>
          <a:p>
            <a:endParaRPr lang="ka-GE" dirty="0"/>
          </a:p>
        </p:txBody>
      </p:sp>
    </p:spTree>
    <p:extLst>
      <p:ext uri="{BB962C8B-B14F-4D97-AF65-F5344CB8AC3E}">
        <p14:creationId xmlns:p14="http://schemas.microsoft.com/office/powerpoint/2010/main" val="2567873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D6C7B-243F-45B8-A58A-62997D00B8C8}"/>
              </a:ext>
            </a:extLst>
          </p:cNvPr>
          <p:cNvSpPr>
            <a:spLocks noGrp="1"/>
          </p:cNvSpPr>
          <p:nvPr>
            <p:ph type="title"/>
          </p:nvPr>
        </p:nvSpPr>
        <p:spPr/>
        <p:txBody>
          <a:bodyPr>
            <a:normAutofit/>
          </a:bodyPr>
          <a:lstStyle/>
          <a:p>
            <a:pPr algn="ctr"/>
            <a:r>
              <a:rPr lang="ka-GE" sz="3200" b="1" dirty="0">
                <a:solidFill>
                  <a:schemeClr val="accent4">
                    <a:lumMod val="50000"/>
                  </a:schemeClr>
                </a:solidFill>
              </a:rPr>
              <a:t>კვლევის მეთოდი</a:t>
            </a:r>
          </a:p>
        </p:txBody>
      </p:sp>
      <p:sp>
        <p:nvSpPr>
          <p:cNvPr id="3" name="Content Placeholder 2">
            <a:extLst>
              <a:ext uri="{FF2B5EF4-FFF2-40B4-BE49-F238E27FC236}">
                <a16:creationId xmlns:a16="http://schemas.microsoft.com/office/drawing/2014/main" id="{491C8834-DC93-41D2-8F0C-E60BA6B234E5}"/>
              </a:ext>
            </a:extLst>
          </p:cNvPr>
          <p:cNvSpPr>
            <a:spLocks noGrp="1"/>
          </p:cNvSpPr>
          <p:nvPr>
            <p:ph idx="1"/>
          </p:nvPr>
        </p:nvSpPr>
        <p:spPr/>
        <p:txBody>
          <a:bodyPr>
            <a:normAutofit/>
          </a:bodyPr>
          <a:lstStyle/>
          <a:p>
            <a:r>
              <a:rPr lang="ka-GE" dirty="0">
                <a:ea typeface="Times New Roman" panose="02020603050405020304" pitchFamily="18" charset="0"/>
                <a:cs typeface="Sylfaen" panose="010A0502050306030303" pitchFamily="18" charset="0"/>
              </a:rPr>
              <a:t>ზოგადი</a:t>
            </a:r>
            <a:r>
              <a:rPr lang="ka-GE" dirty="0">
                <a:ea typeface="Times New Roman" panose="02020603050405020304" pitchFamily="18" charset="0"/>
                <a:cs typeface="Times New Roman" panose="02020603050405020304" pitchFamily="18" charset="0"/>
              </a:rPr>
              <a:t> მონაცემები სერვისის შესახებ</a:t>
            </a:r>
          </a:p>
          <a:p>
            <a:pPr marL="0" indent="0">
              <a:buNone/>
            </a:pPr>
            <a:endParaRPr lang="ka-GE" dirty="0">
              <a:ea typeface="Times New Roman" panose="02020603050405020304" pitchFamily="18" charset="0"/>
              <a:cs typeface="Times New Roman" panose="02020603050405020304" pitchFamily="18" charset="0"/>
            </a:endParaRPr>
          </a:p>
          <a:p>
            <a:r>
              <a:rPr lang="ka-GE" dirty="0"/>
              <a:t>2018 წლის სახელმწიფო პროგრამით განსაზღვრული მომსახურების მოცულობის მონაცემები</a:t>
            </a:r>
          </a:p>
          <a:p>
            <a:endParaRPr lang="ka-GE" dirty="0"/>
          </a:p>
          <a:p>
            <a:r>
              <a:rPr lang="ka-GE" dirty="0"/>
              <a:t>სათემო ფსიქიატრიული ამბულატორიის სტანდარტით გათვალისწინებული მომსახურება და მზაობის ხარისხი (გრძელი და მოკლე ვერსია)</a:t>
            </a:r>
          </a:p>
          <a:p>
            <a:pPr marL="0" indent="0">
              <a:buNone/>
            </a:pPr>
            <a:endParaRPr lang="ka-GE" dirty="0"/>
          </a:p>
        </p:txBody>
      </p:sp>
    </p:spTree>
    <p:extLst>
      <p:ext uri="{BB962C8B-B14F-4D97-AF65-F5344CB8AC3E}">
        <p14:creationId xmlns:p14="http://schemas.microsoft.com/office/powerpoint/2010/main" val="3399068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B6B1C59A-7177-4027-9722-F3B24EEB42D9}"/>
              </a:ext>
            </a:extLst>
          </p:cNvPr>
          <p:cNvGraphicFramePr>
            <a:graphicFrameLocks noGrp="1"/>
          </p:cNvGraphicFramePr>
          <p:nvPr>
            <p:extLst>
              <p:ext uri="{D42A27DB-BD31-4B8C-83A1-F6EECF244321}">
                <p14:modId xmlns:p14="http://schemas.microsoft.com/office/powerpoint/2010/main" val="328411242"/>
              </p:ext>
            </p:extLst>
          </p:nvPr>
        </p:nvGraphicFramePr>
        <p:xfrm>
          <a:off x="220429" y="77964"/>
          <a:ext cx="5066673" cy="6674051"/>
        </p:xfrm>
        <a:graphic>
          <a:graphicData uri="http://schemas.openxmlformats.org/drawingml/2006/table">
            <a:tbl>
              <a:tblPr/>
              <a:tblGrid>
                <a:gridCol w="1693955">
                  <a:extLst>
                    <a:ext uri="{9D8B030D-6E8A-4147-A177-3AD203B41FA5}">
                      <a16:colId xmlns:a16="http://schemas.microsoft.com/office/drawing/2014/main" val="3938904153"/>
                    </a:ext>
                  </a:extLst>
                </a:gridCol>
                <a:gridCol w="1791343">
                  <a:extLst>
                    <a:ext uri="{9D8B030D-6E8A-4147-A177-3AD203B41FA5}">
                      <a16:colId xmlns:a16="http://schemas.microsoft.com/office/drawing/2014/main" val="363333005"/>
                    </a:ext>
                  </a:extLst>
                </a:gridCol>
                <a:gridCol w="1581375">
                  <a:extLst>
                    <a:ext uri="{9D8B030D-6E8A-4147-A177-3AD203B41FA5}">
                      <a16:colId xmlns:a16="http://schemas.microsoft.com/office/drawing/2014/main" val="1156549184"/>
                    </a:ext>
                  </a:extLst>
                </a:gridCol>
              </a:tblGrid>
              <a:tr h="389622">
                <a:tc>
                  <a:txBody>
                    <a:bodyPr/>
                    <a:lstStyle/>
                    <a:p>
                      <a:pPr algn="ctr" fontAlgn="ctr"/>
                      <a:r>
                        <a:rPr lang="en-GB" sz="1400" b="1" i="0" u="none" strike="noStrike" dirty="0" err="1">
                          <a:solidFill>
                            <a:srgbClr val="333333"/>
                          </a:solidFill>
                          <a:effectLst/>
                          <a:latin typeface="Sylfaen" panose="010A0502050306030303" pitchFamily="18" charset="0"/>
                        </a:rPr>
                        <a:t>რეგიონი</a:t>
                      </a:r>
                      <a:endParaRPr lang="ka-GE" sz="1400" b="1" i="0" u="none" strike="noStrike" dirty="0">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GB" sz="1400" b="1" i="0" u="none" strike="noStrike" dirty="0" err="1">
                          <a:solidFill>
                            <a:srgbClr val="333333"/>
                          </a:solidFill>
                          <a:effectLst/>
                          <a:latin typeface="Sylfaen" panose="010A0502050306030303" pitchFamily="18" charset="0"/>
                        </a:rPr>
                        <a:t>რაიონი</a:t>
                      </a:r>
                      <a:r>
                        <a:rPr lang="en-GB" sz="1400" b="1" i="0" u="none" strike="noStrike" dirty="0">
                          <a:solidFill>
                            <a:srgbClr val="333333"/>
                          </a:solidFill>
                          <a:effectLst/>
                          <a:latin typeface="Sylfaen" panose="010A0502050306030303" pitchFamily="18" charset="0"/>
                        </a:rPr>
                        <a:t>/</a:t>
                      </a:r>
                      <a:r>
                        <a:rPr lang="en-GB" sz="1400" b="1" i="0" u="none" strike="noStrike" dirty="0" err="1">
                          <a:solidFill>
                            <a:srgbClr val="333333"/>
                          </a:solidFill>
                          <a:effectLst/>
                          <a:latin typeface="Sylfaen" panose="010A0502050306030303" pitchFamily="18" charset="0"/>
                        </a:rPr>
                        <a:t>ბენეფიციარი</a:t>
                      </a:r>
                      <a:endParaRPr lang="ka-GE" sz="1400" b="1" i="0" u="none" strike="noStrike" dirty="0">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GB" sz="1400" b="1" i="0" u="none" strike="noStrike" dirty="0" err="1">
                          <a:solidFill>
                            <a:srgbClr val="333333"/>
                          </a:solidFill>
                          <a:effectLst/>
                          <a:latin typeface="Sylfaen" panose="010A0502050306030303" pitchFamily="18" charset="0"/>
                        </a:rPr>
                        <a:t>დაწესებულება</a:t>
                      </a:r>
                      <a:endParaRPr lang="ka-GE" sz="1400" b="1" i="0" u="none" strike="noStrike" dirty="0">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81844534"/>
                  </a:ext>
                </a:extLst>
              </a:tr>
              <a:tr h="130975">
                <a:tc rowSpan="12">
                  <a:txBody>
                    <a:bodyPr/>
                    <a:lstStyle/>
                    <a:p>
                      <a:pPr algn="ctr" fontAlgn="ctr"/>
                      <a:r>
                        <a:rPr lang="en-GB" sz="1400" b="0" i="0" u="none" strike="noStrike" dirty="0">
                          <a:solidFill>
                            <a:srgbClr val="333333"/>
                          </a:solidFill>
                          <a:effectLst/>
                          <a:latin typeface="Arial" panose="020B0604020202020204" pitchFamily="34" charset="0"/>
                        </a:rPr>
                        <a:t> </a:t>
                      </a:r>
                      <a:r>
                        <a:rPr lang="en-GB" sz="1400" b="0" i="0" u="none" strike="noStrike" dirty="0" err="1">
                          <a:solidFill>
                            <a:srgbClr val="333333"/>
                          </a:solidFill>
                          <a:effectLst/>
                          <a:latin typeface="Arial" panose="020B0604020202020204" pitchFamily="34" charset="0"/>
                        </a:rPr>
                        <a:t>თბილისი</a:t>
                      </a:r>
                      <a:endParaRPr lang="ka-GE" sz="1400" b="0" i="0" u="none" strike="noStrike" dirty="0">
                        <a:solidFill>
                          <a:srgbClr val="333333"/>
                        </a:solidFill>
                        <a:effectLst/>
                        <a:latin typeface="Arial" panose="020B0604020202020204" pitchFamily="34"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GB" sz="800" b="0" i="0" u="none" strike="noStrike">
                          <a:solidFill>
                            <a:srgbClr val="333333"/>
                          </a:solidFill>
                          <a:effectLst/>
                          <a:latin typeface="Sylfaen" panose="010A0502050306030303" pitchFamily="18" charset="0"/>
                        </a:rPr>
                        <a:t>გლდანის რაიონი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GB" sz="800" b="0" i="0" u="none" strike="noStrike">
                          <a:solidFill>
                            <a:srgbClr val="FFFFFF"/>
                          </a:solidFill>
                          <a:effectLst/>
                          <a:latin typeface="Sylfaen" panose="010A0502050306030303" pitchFamily="18" charset="0"/>
                        </a:rPr>
                        <a:t>1. შპს „ქალაქ თბილისის</a:t>
                      </a:r>
                      <a:endParaRPr lang="ka-GE" sz="800" b="0" i="0" u="none" strike="noStrike">
                        <a:solidFill>
                          <a:srgbClr val="FFFFFF"/>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375623"/>
                    </a:solidFill>
                  </a:tcPr>
                </a:tc>
                <a:extLst>
                  <a:ext uri="{0D108BD9-81ED-4DB2-BD59-A6C34878D82A}">
                    <a16:rowId xmlns:a16="http://schemas.microsoft.com/office/drawing/2014/main" val="2146530587"/>
                  </a:ext>
                </a:extLst>
              </a:tr>
              <a:tr h="259556">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ნაძალადევის რაიონი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GB" sz="800" b="0" i="0" u="none" strike="noStrike">
                          <a:solidFill>
                            <a:srgbClr val="FFFFFF"/>
                          </a:solidFill>
                          <a:effectLst/>
                          <a:latin typeface="Sylfaen" panose="010A0502050306030303" pitchFamily="18" charset="0"/>
                        </a:rPr>
                        <a:t>ფსიქიკური ჯანმრთელობის ცენტრი“</a:t>
                      </a:r>
                      <a:endParaRPr lang="ka-GE" sz="800" b="0" i="0" u="none" strike="noStrike">
                        <a:solidFill>
                          <a:srgbClr val="FFFFFF"/>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375623"/>
                    </a:solidFill>
                  </a:tcPr>
                </a:tc>
                <a:extLst>
                  <a:ext uri="{0D108BD9-81ED-4DB2-BD59-A6C34878D82A}">
                    <a16:rowId xmlns:a16="http://schemas.microsoft.com/office/drawing/2014/main" val="1015846268"/>
                  </a:ext>
                </a:extLst>
              </a:tr>
              <a:tr h="259556">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დიდუბე, ჩუღურეთი, ვაკე, საბურთალო, </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9">
                  <a:txBody>
                    <a:bodyPr/>
                    <a:lstStyle/>
                    <a:p>
                      <a:pPr algn="ctr" fontAlgn="ctr"/>
                      <a:r>
                        <a:rPr lang="en-GB" sz="800" b="0" i="0" u="none" strike="noStrike">
                          <a:solidFill>
                            <a:srgbClr val="333333"/>
                          </a:solidFill>
                          <a:effectLst/>
                          <a:latin typeface="Sylfaen" panose="010A0502050306030303" pitchFamily="18" charset="0"/>
                        </a:rPr>
                        <a:t>2. შპს „ფსიქიკური ჯანმრთელობის და ნარკომანიის პრევენციის ცენტრი“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1094307372"/>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ჩუღურეთის რაიონი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2619876520"/>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ვაკის რაიონი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3842062234"/>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კრწანისის რაიონი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3457324462"/>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მთაწმინდის რაიონი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1003515964"/>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საბურთალოს რაიონი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834148651"/>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ისნის რაიონი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867435300"/>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სამგორის რაიონი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251645557"/>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საგარეჯოს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2890156998"/>
                  </a:ext>
                </a:extLst>
              </a:tr>
              <a:tr h="388138">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დევნილები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GB" sz="800" b="0" i="0" u="none" strike="noStrike">
                          <a:solidFill>
                            <a:srgbClr val="333333"/>
                          </a:solidFill>
                          <a:effectLst/>
                          <a:latin typeface="Sylfaen" panose="010A0502050306030303" pitchFamily="18" charset="0"/>
                        </a:rPr>
                        <a:t>შპს „აფხაზეთის ფსიქონევროლოგიური დისპანსერი“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12918024"/>
                  </a:ext>
                </a:extLst>
              </a:tr>
              <a:tr h="259556">
                <a:tc rowSpan="7">
                  <a:txBody>
                    <a:bodyPr/>
                    <a:lstStyle/>
                    <a:p>
                      <a:pPr algn="ctr" fontAlgn="ctr"/>
                      <a:r>
                        <a:rPr lang="en-GB" sz="1400" b="0" i="0" u="none" strike="noStrike" dirty="0" err="1">
                          <a:solidFill>
                            <a:srgbClr val="333333"/>
                          </a:solidFill>
                          <a:effectLst/>
                          <a:latin typeface="Sylfaen" panose="010A0502050306030303" pitchFamily="18" charset="0"/>
                        </a:rPr>
                        <a:t>ქვემო</a:t>
                      </a:r>
                      <a:r>
                        <a:rPr lang="en-GB" sz="1400" b="0" i="0" u="none" strike="noStrike" dirty="0">
                          <a:solidFill>
                            <a:srgbClr val="333333"/>
                          </a:solidFill>
                          <a:effectLst/>
                          <a:latin typeface="Sylfaen" panose="010A0502050306030303" pitchFamily="18" charset="0"/>
                        </a:rPr>
                        <a:t> </a:t>
                      </a:r>
                      <a:r>
                        <a:rPr lang="en-GB" sz="1400" b="0" i="0" u="none" strike="noStrike" dirty="0" err="1">
                          <a:solidFill>
                            <a:srgbClr val="333333"/>
                          </a:solidFill>
                          <a:effectLst/>
                          <a:latin typeface="Sylfaen" panose="010A0502050306030303" pitchFamily="18" charset="0"/>
                        </a:rPr>
                        <a:t>ქართლის</a:t>
                      </a:r>
                      <a:r>
                        <a:rPr lang="en-GB" sz="1400" b="0" i="0" u="none" strike="noStrike" dirty="0">
                          <a:solidFill>
                            <a:srgbClr val="333333"/>
                          </a:solidFill>
                          <a:effectLst/>
                          <a:latin typeface="Sylfaen" panose="010A0502050306030303" pitchFamily="18" charset="0"/>
                        </a:rPr>
                        <a:t> </a:t>
                      </a:r>
                      <a:r>
                        <a:rPr lang="en-GB" sz="1400" b="0" i="0" u="none" strike="noStrike" dirty="0" err="1">
                          <a:solidFill>
                            <a:srgbClr val="333333"/>
                          </a:solidFill>
                          <a:effectLst/>
                          <a:latin typeface="Sylfaen" panose="010A0502050306030303" pitchFamily="18" charset="0"/>
                        </a:rPr>
                        <a:t>რეგიონი</a:t>
                      </a:r>
                      <a:endParaRPr lang="ka-GE" sz="1400" b="0" i="0" u="none" strike="noStrike" dirty="0">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GB" sz="800" b="0" i="0" u="none" strike="noStrike">
                          <a:solidFill>
                            <a:srgbClr val="333333"/>
                          </a:solidFill>
                          <a:effectLst/>
                          <a:latin typeface="Sylfaen" panose="010A0502050306030303" pitchFamily="18" charset="0"/>
                        </a:rPr>
                        <a:t>ქ. რუსთავი და რუსთავის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GB" sz="800" b="0" i="0" u="none" strike="noStrike">
                          <a:solidFill>
                            <a:srgbClr val="333333"/>
                          </a:solidFill>
                          <a:effectLst/>
                          <a:latin typeface="Sylfaen" panose="010A0502050306030303" pitchFamily="18" charset="0"/>
                        </a:rPr>
                        <a:t>3. შპს „რუსთავის ფსიქიკური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00"/>
                    </a:solidFill>
                  </a:tcPr>
                </a:tc>
                <a:extLst>
                  <a:ext uri="{0D108BD9-81ED-4DB2-BD59-A6C34878D82A}">
                    <a16:rowId xmlns:a16="http://schemas.microsoft.com/office/drawing/2014/main" val="1253573790"/>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ბოლნისის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GB" sz="800" b="0" i="0" u="none" strike="noStrike">
                          <a:solidFill>
                            <a:srgbClr val="333333"/>
                          </a:solidFill>
                          <a:effectLst/>
                          <a:latin typeface="Sylfaen" panose="010A0502050306030303" pitchFamily="18" charset="0"/>
                        </a:rPr>
                        <a:t>ჯანმრთელობის ცენტრი“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extLst>
                  <a:ext uri="{0D108BD9-81ED-4DB2-BD59-A6C34878D82A}">
                    <a16:rowId xmlns:a16="http://schemas.microsoft.com/office/drawing/2014/main" val="1501676269"/>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გარდაბნის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ka-GE" sz="800" b="0" i="0" u="none" strike="noStrike">
                          <a:solidFill>
                            <a:srgbClr val="000000"/>
                          </a:solidFill>
                          <a:effectLst/>
                          <a:latin typeface="Sylfaen" panose="010A0502050306030303" pitchFamily="18" charset="0"/>
                        </a:rPr>
                        <a:t> </a:t>
                      </a: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extLst>
                  <a:ext uri="{0D108BD9-81ED-4DB2-BD59-A6C34878D82A}">
                    <a16:rowId xmlns:a16="http://schemas.microsoft.com/office/drawing/2014/main" val="4047858059"/>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დმანისის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ka-GE" sz="800" b="0" i="0" u="none" strike="noStrike">
                          <a:solidFill>
                            <a:srgbClr val="000000"/>
                          </a:solidFill>
                          <a:effectLst/>
                          <a:latin typeface="Sylfaen" panose="010A0502050306030303" pitchFamily="18" charset="0"/>
                        </a:rPr>
                        <a:t> </a:t>
                      </a: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extLst>
                  <a:ext uri="{0D108BD9-81ED-4DB2-BD59-A6C34878D82A}">
                    <a16:rowId xmlns:a16="http://schemas.microsoft.com/office/drawing/2014/main" val="2785999140"/>
                  </a:ext>
                </a:extLst>
              </a:tr>
              <a:tr h="163182">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თეთრიწყაროს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ka-GE" sz="800" b="0" i="0" u="none" strike="noStrike">
                          <a:solidFill>
                            <a:srgbClr val="000000"/>
                          </a:solidFill>
                          <a:effectLst/>
                          <a:latin typeface="Sylfaen" panose="010A0502050306030303" pitchFamily="18" charset="0"/>
                        </a:rPr>
                        <a:t> </a:t>
                      </a: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extLst>
                  <a:ext uri="{0D108BD9-81ED-4DB2-BD59-A6C34878D82A}">
                    <a16:rowId xmlns:a16="http://schemas.microsoft.com/office/drawing/2014/main" val="1193124841"/>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მარნეულის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ka-GE" sz="800" b="0" i="0" u="none" strike="noStrike">
                          <a:solidFill>
                            <a:srgbClr val="000000"/>
                          </a:solidFill>
                          <a:effectLst/>
                          <a:latin typeface="Sylfaen" panose="010A0502050306030303" pitchFamily="18" charset="0"/>
                        </a:rPr>
                        <a:t> </a:t>
                      </a: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00"/>
                    </a:solidFill>
                  </a:tcPr>
                </a:tc>
                <a:extLst>
                  <a:ext uri="{0D108BD9-81ED-4DB2-BD59-A6C34878D82A}">
                    <a16:rowId xmlns:a16="http://schemas.microsoft.com/office/drawing/2014/main" val="4114135123"/>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წალკის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ka-GE" sz="800" b="0" i="0" u="none" strike="noStrike">
                          <a:solidFill>
                            <a:srgbClr val="000000"/>
                          </a:solidFill>
                          <a:effectLst/>
                          <a:latin typeface="Sylfaen" panose="010A0502050306030303" pitchFamily="18" charset="0"/>
                        </a:rPr>
                        <a:t> </a:t>
                      </a: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287961958"/>
                  </a:ext>
                </a:extLst>
              </a:tr>
              <a:tr h="163182">
                <a:tc rowSpan="4">
                  <a:txBody>
                    <a:bodyPr/>
                    <a:lstStyle/>
                    <a:p>
                      <a:pPr algn="ctr" fontAlgn="ctr"/>
                      <a:r>
                        <a:rPr lang="en-GB" sz="1400" b="0" i="0" u="none" strike="noStrike" dirty="0" err="1">
                          <a:solidFill>
                            <a:srgbClr val="333333"/>
                          </a:solidFill>
                          <a:effectLst/>
                          <a:latin typeface="Sylfaen" panose="010A0502050306030303" pitchFamily="18" charset="0"/>
                        </a:rPr>
                        <a:t>შიდა</a:t>
                      </a:r>
                      <a:r>
                        <a:rPr lang="en-GB" sz="1400" b="0" i="0" u="none" strike="noStrike" dirty="0">
                          <a:solidFill>
                            <a:srgbClr val="333333"/>
                          </a:solidFill>
                          <a:effectLst/>
                          <a:latin typeface="Sylfaen" panose="010A0502050306030303" pitchFamily="18" charset="0"/>
                        </a:rPr>
                        <a:t> </a:t>
                      </a:r>
                      <a:r>
                        <a:rPr lang="en-GB" sz="1400" b="0" i="0" u="none" strike="noStrike" dirty="0" err="1">
                          <a:solidFill>
                            <a:srgbClr val="333333"/>
                          </a:solidFill>
                          <a:effectLst/>
                          <a:latin typeface="Sylfaen" panose="010A0502050306030303" pitchFamily="18" charset="0"/>
                        </a:rPr>
                        <a:t>ქართლის</a:t>
                      </a:r>
                      <a:r>
                        <a:rPr lang="en-GB" sz="1400" b="0" i="0" u="none" strike="noStrike" dirty="0">
                          <a:solidFill>
                            <a:srgbClr val="333333"/>
                          </a:solidFill>
                          <a:effectLst/>
                          <a:latin typeface="Sylfaen" panose="010A0502050306030303" pitchFamily="18" charset="0"/>
                        </a:rPr>
                        <a:t> </a:t>
                      </a:r>
                      <a:r>
                        <a:rPr lang="en-GB" sz="1400" b="0" i="0" u="none" strike="noStrike" dirty="0" err="1">
                          <a:solidFill>
                            <a:srgbClr val="333333"/>
                          </a:solidFill>
                          <a:effectLst/>
                          <a:latin typeface="Sylfaen" panose="010A0502050306030303" pitchFamily="18" charset="0"/>
                        </a:rPr>
                        <a:t>რეგიონი</a:t>
                      </a:r>
                      <a:endParaRPr lang="ka-GE" sz="1400" b="0" i="0" u="none" strike="noStrike" dirty="0">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GB" sz="800" b="0" i="0" u="none" strike="noStrike">
                          <a:solidFill>
                            <a:srgbClr val="333333"/>
                          </a:solidFill>
                          <a:effectLst/>
                          <a:latin typeface="Sylfaen" panose="010A0502050306030303" pitchFamily="18" charset="0"/>
                        </a:rPr>
                        <a:t>ქ. გორი და გორის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3">
                  <a:txBody>
                    <a:bodyPr/>
                    <a:lstStyle/>
                    <a:p>
                      <a:pPr algn="ctr" fontAlgn="ctr"/>
                      <a:r>
                        <a:rPr lang="en-GB" sz="800" b="0" i="0" u="none" strike="noStrike">
                          <a:solidFill>
                            <a:srgbClr val="FFFFFF"/>
                          </a:solidFill>
                          <a:effectLst/>
                          <a:latin typeface="Sylfaen" panose="010A0502050306030303" pitchFamily="18" charset="0"/>
                        </a:rPr>
                        <a:t>4. შპს „გორმედი“</a:t>
                      </a:r>
                      <a:endParaRPr lang="ka-GE" sz="800" b="0" i="0" u="none" strike="noStrike">
                        <a:solidFill>
                          <a:srgbClr val="FFFFFF"/>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3300"/>
                    </a:solidFill>
                  </a:tcPr>
                </a:tc>
                <a:extLst>
                  <a:ext uri="{0D108BD9-81ED-4DB2-BD59-A6C34878D82A}">
                    <a16:rowId xmlns:a16="http://schemas.microsoft.com/office/drawing/2014/main" val="3122297294"/>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კასპის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4290551122"/>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ქარელის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1583912818"/>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ხაშურის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3">
                  <a:txBody>
                    <a:bodyPr/>
                    <a:lstStyle/>
                    <a:p>
                      <a:pPr algn="ctr" fontAlgn="ctr"/>
                      <a:r>
                        <a:rPr lang="en-GB" sz="800" b="0" i="0" u="none" strike="noStrike">
                          <a:solidFill>
                            <a:srgbClr val="FFFFFF"/>
                          </a:solidFill>
                          <a:effectLst/>
                          <a:latin typeface="Sylfaen" panose="010A0502050306030303" pitchFamily="18" charset="0"/>
                        </a:rPr>
                        <a:t>5. შპს „აღმოსავლეთ საქართველოს ფსიქიკური ჯანმრთელობის ცენტრი“</a:t>
                      </a:r>
                      <a:endParaRPr lang="ka-GE" sz="800" b="0" i="0" u="none" strike="noStrike">
                        <a:solidFill>
                          <a:srgbClr val="FFFFFF"/>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99"/>
                    </a:solidFill>
                  </a:tcPr>
                </a:tc>
                <a:extLst>
                  <a:ext uri="{0D108BD9-81ED-4DB2-BD59-A6C34878D82A}">
                    <a16:rowId xmlns:a16="http://schemas.microsoft.com/office/drawing/2014/main" val="2570052784"/>
                  </a:ext>
                </a:extLst>
              </a:tr>
              <a:tr h="227411">
                <a:tc>
                  <a:txBody>
                    <a:bodyPr/>
                    <a:lstStyle/>
                    <a:p>
                      <a:pPr algn="ctr" fontAlgn="ctr"/>
                      <a:r>
                        <a:rPr lang="en-GB" sz="1400" b="0" i="0" u="none" strike="noStrike">
                          <a:solidFill>
                            <a:srgbClr val="333333"/>
                          </a:solidFill>
                          <a:effectLst/>
                          <a:latin typeface="Sylfaen" panose="010A0502050306030303" pitchFamily="18" charset="0"/>
                        </a:rPr>
                        <a:t>იმერეთის რეგიონი</a:t>
                      </a:r>
                      <a:endParaRPr lang="ka-GE" sz="14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GB" sz="800" b="0" i="0" u="none" strike="noStrike">
                          <a:solidFill>
                            <a:srgbClr val="333333"/>
                          </a:solidFill>
                          <a:effectLst/>
                          <a:latin typeface="Sylfaen" panose="010A0502050306030303" pitchFamily="18" charset="0"/>
                        </a:rPr>
                        <a:t>ხარაგაულის მუნიციპალიტეტი (1/2)</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983480849"/>
                  </a:ext>
                </a:extLst>
              </a:tr>
              <a:tr h="130975">
                <a:tc rowSpan="6">
                  <a:txBody>
                    <a:bodyPr/>
                    <a:lstStyle/>
                    <a:p>
                      <a:pPr algn="ctr" fontAlgn="ctr"/>
                      <a:r>
                        <a:rPr lang="en-GB" sz="1400" b="0" i="0" u="none" strike="noStrike" dirty="0" err="1">
                          <a:solidFill>
                            <a:srgbClr val="333333"/>
                          </a:solidFill>
                          <a:effectLst/>
                          <a:latin typeface="Sylfaen" panose="010A0502050306030303" pitchFamily="18" charset="0"/>
                        </a:rPr>
                        <a:t>სამცხე-ჯავახეთის</a:t>
                      </a:r>
                      <a:r>
                        <a:rPr lang="en-GB" sz="1400" b="0" i="0" u="none" strike="noStrike" dirty="0">
                          <a:solidFill>
                            <a:srgbClr val="333333"/>
                          </a:solidFill>
                          <a:effectLst/>
                          <a:latin typeface="Sylfaen" panose="010A0502050306030303" pitchFamily="18" charset="0"/>
                        </a:rPr>
                        <a:t> </a:t>
                      </a:r>
                      <a:r>
                        <a:rPr lang="en-GB" sz="1400" b="0" i="0" u="none" strike="noStrike" dirty="0" err="1">
                          <a:solidFill>
                            <a:srgbClr val="333333"/>
                          </a:solidFill>
                          <a:effectLst/>
                          <a:latin typeface="Sylfaen" panose="010A0502050306030303" pitchFamily="18" charset="0"/>
                        </a:rPr>
                        <a:t>რეგიონი</a:t>
                      </a:r>
                      <a:endParaRPr lang="ka-GE" sz="1400" b="0" i="0" u="none" strike="noStrike" dirty="0">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GB" sz="800" b="0" i="0" u="none" strike="noStrike">
                          <a:solidFill>
                            <a:srgbClr val="333333"/>
                          </a:solidFill>
                          <a:effectLst/>
                          <a:latin typeface="Sylfaen" panose="010A0502050306030303" pitchFamily="18" charset="0"/>
                        </a:rPr>
                        <a:t>ბორჯომის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72270096"/>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ახალციხის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5">
                  <a:txBody>
                    <a:bodyPr/>
                    <a:lstStyle/>
                    <a:p>
                      <a:pPr algn="ctr" fontAlgn="ctr"/>
                      <a:r>
                        <a:rPr lang="en-GB" sz="800" b="0" i="0" u="none" strike="noStrike">
                          <a:solidFill>
                            <a:srgbClr val="333333"/>
                          </a:solidFill>
                          <a:effectLst/>
                          <a:latin typeface="Sylfaen" panose="010A0502050306030303" pitchFamily="18" charset="0"/>
                        </a:rPr>
                        <a:t>6. შპს „უნიმედი სამცხე“</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8F00"/>
                    </a:solidFill>
                  </a:tcPr>
                </a:tc>
                <a:extLst>
                  <a:ext uri="{0D108BD9-81ED-4DB2-BD59-A6C34878D82A}">
                    <a16:rowId xmlns:a16="http://schemas.microsoft.com/office/drawing/2014/main" val="3786766701"/>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ადიგენის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2689275767"/>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ასპინძის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3138638432"/>
                  </a:ext>
                </a:extLst>
              </a:tr>
              <a:tr h="163182">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ახალქალაქის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3647196277"/>
                  </a:ext>
                </a:extLst>
              </a:tr>
              <a:tr h="163182">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ნინოწმინდის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1053151809"/>
                  </a:ext>
                </a:extLst>
              </a:tr>
              <a:tr h="130975">
                <a:tc rowSpan="4">
                  <a:txBody>
                    <a:bodyPr/>
                    <a:lstStyle/>
                    <a:p>
                      <a:pPr algn="ctr" fontAlgn="ctr"/>
                      <a:r>
                        <a:rPr lang="en-GB" sz="1400" b="0" i="0" u="none" strike="noStrike" dirty="0" err="1">
                          <a:solidFill>
                            <a:srgbClr val="333333"/>
                          </a:solidFill>
                          <a:effectLst/>
                          <a:latin typeface="Sylfaen" panose="010A0502050306030303" pitchFamily="18" charset="0"/>
                        </a:rPr>
                        <a:t>მცხეთა</a:t>
                      </a:r>
                      <a:r>
                        <a:rPr lang="en-GB" sz="1400" b="0" i="0" u="none" strike="noStrike" dirty="0">
                          <a:solidFill>
                            <a:srgbClr val="333333"/>
                          </a:solidFill>
                          <a:effectLst/>
                          <a:latin typeface="Sylfaen" panose="010A0502050306030303" pitchFamily="18" charset="0"/>
                        </a:rPr>
                        <a:t>- </a:t>
                      </a:r>
                      <a:r>
                        <a:rPr lang="en-GB" sz="1400" b="0" i="0" u="none" strike="noStrike" dirty="0" err="1">
                          <a:solidFill>
                            <a:srgbClr val="333333"/>
                          </a:solidFill>
                          <a:effectLst/>
                          <a:latin typeface="Sylfaen" panose="010A0502050306030303" pitchFamily="18" charset="0"/>
                        </a:rPr>
                        <a:t>მთიანეთის</a:t>
                      </a:r>
                      <a:r>
                        <a:rPr lang="en-GB" sz="1400" b="0" i="0" u="none" strike="noStrike" dirty="0">
                          <a:solidFill>
                            <a:srgbClr val="333333"/>
                          </a:solidFill>
                          <a:effectLst/>
                          <a:latin typeface="Sylfaen" panose="010A0502050306030303" pitchFamily="18" charset="0"/>
                        </a:rPr>
                        <a:t> </a:t>
                      </a:r>
                      <a:r>
                        <a:rPr lang="en-GB" sz="1400" b="0" i="0" u="none" strike="noStrike" dirty="0" err="1">
                          <a:solidFill>
                            <a:srgbClr val="333333"/>
                          </a:solidFill>
                          <a:effectLst/>
                          <a:latin typeface="Sylfaen" panose="010A0502050306030303" pitchFamily="18" charset="0"/>
                        </a:rPr>
                        <a:t>რეგიონი</a:t>
                      </a:r>
                      <a:endParaRPr lang="ka-GE" sz="1400" b="0" i="0" u="none" strike="noStrike" dirty="0">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GB" sz="800" b="0" i="0" u="none" strike="noStrike">
                          <a:solidFill>
                            <a:srgbClr val="333333"/>
                          </a:solidFill>
                          <a:effectLst/>
                          <a:latin typeface="Sylfaen" panose="010A0502050306030303" pitchFamily="18" charset="0"/>
                        </a:rPr>
                        <a:t>მცხეთის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4">
                  <a:txBody>
                    <a:bodyPr/>
                    <a:lstStyle/>
                    <a:p>
                      <a:pPr algn="ctr" fontAlgn="ctr"/>
                      <a:r>
                        <a:rPr lang="en-GB" sz="800" b="0" i="0" u="none" strike="noStrike">
                          <a:solidFill>
                            <a:srgbClr val="FFFFFF"/>
                          </a:solidFill>
                          <a:effectLst/>
                          <a:latin typeface="Sylfaen" panose="010A0502050306030303" pitchFamily="18" charset="0"/>
                        </a:rPr>
                        <a:t>7. შპს „მცხეთის პირველადი ჯანდაცვის ცენტრი „ჯანმრთელი თაობა“</a:t>
                      </a:r>
                      <a:endParaRPr lang="ka-GE" sz="800" b="0" i="0" u="none" strike="noStrike">
                        <a:solidFill>
                          <a:srgbClr val="FFFFFF"/>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extLst>
                  <a:ext uri="{0D108BD9-81ED-4DB2-BD59-A6C34878D82A}">
                    <a16:rowId xmlns:a16="http://schemas.microsoft.com/office/drawing/2014/main" val="33785060"/>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დუშეთის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3823880047"/>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თიანეთის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2462083841"/>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ყაზბეგის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2214834937"/>
                  </a:ext>
                </a:extLst>
              </a:tr>
              <a:tr h="130975">
                <a:tc rowSpan="7">
                  <a:txBody>
                    <a:bodyPr/>
                    <a:lstStyle/>
                    <a:p>
                      <a:pPr algn="ctr" fontAlgn="ctr"/>
                      <a:r>
                        <a:rPr lang="en-GB" sz="1400" b="0" i="0" u="none" strike="noStrike" dirty="0" err="1">
                          <a:solidFill>
                            <a:srgbClr val="333333"/>
                          </a:solidFill>
                          <a:effectLst/>
                          <a:latin typeface="Sylfaen" panose="010A0502050306030303" pitchFamily="18" charset="0"/>
                        </a:rPr>
                        <a:t>კახეთის</a:t>
                      </a:r>
                      <a:r>
                        <a:rPr lang="en-GB" sz="1400" b="0" i="0" u="none" strike="noStrike" dirty="0">
                          <a:solidFill>
                            <a:srgbClr val="333333"/>
                          </a:solidFill>
                          <a:effectLst/>
                          <a:latin typeface="Sylfaen" panose="010A0502050306030303" pitchFamily="18" charset="0"/>
                        </a:rPr>
                        <a:t> </a:t>
                      </a:r>
                      <a:r>
                        <a:rPr lang="en-GB" sz="1400" b="0" i="0" u="none" strike="noStrike" dirty="0" err="1">
                          <a:solidFill>
                            <a:srgbClr val="333333"/>
                          </a:solidFill>
                          <a:effectLst/>
                          <a:latin typeface="Sylfaen" panose="010A0502050306030303" pitchFamily="18" charset="0"/>
                        </a:rPr>
                        <a:t>რეგიონი</a:t>
                      </a:r>
                      <a:endParaRPr lang="ka-GE" sz="1400" b="0" i="0" u="none" strike="noStrike" dirty="0">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GB" sz="800" b="0" i="0" u="none" strike="noStrike">
                          <a:solidFill>
                            <a:srgbClr val="333333"/>
                          </a:solidFill>
                          <a:effectLst/>
                          <a:latin typeface="Sylfaen" panose="010A0502050306030303" pitchFamily="18" charset="0"/>
                        </a:rPr>
                        <a:t>თელავის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4">
                  <a:txBody>
                    <a:bodyPr/>
                    <a:lstStyle/>
                    <a:p>
                      <a:pPr algn="ctr" fontAlgn="ctr"/>
                      <a:r>
                        <a:rPr lang="en-GB" sz="800" b="0" i="0" u="none" strike="noStrike">
                          <a:solidFill>
                            <a:srgbClr val="FFFFFF"/>
                          </a:solidFill>
                          <a:effectLst/>
                          <a:latin typeface="Sylfaen" panose="010A0502050306030303" pitchFamily="18" charset="0"/>
                        </a:rPr>
                        <a:t>8. შპს „თელავის ფსიქონევროლოგიური დისპანსერი“</a:t>
                      </a:r>
                      <a:endParaRPr lang="ka-GE" sz="800" b="0" i="0" u="none" strike="noStrike">
                        <a:solidFill>
                          <a:srgbClr val="FFFFFF"/>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66633"/>
                    </a:solidFill>
                  </a:tcPr>
                </a:tc>
                <a:extLst>
                  <a:ext uri="{0D108BD9-81ED-4DB2-BD59-A6C34878D82A}">
                    <a16:rowId xmlns:a16="http://schemas.microsoft.com/office/drawing/2014/main" val="1704026961"/>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ახმეტის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1937971804"/>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გურჯაანის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4084933404"/>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ყვარლის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2433384432"/>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სიღნაღის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3">
                  <a:txBody>
                    <a:bodyPr/>
                    <a:lstStyle/>
                    <a:p>
                      <a:pPr algn="ctr" fontAlgn="ctr"/>
                      <a:r>
                        <a:rPr lang="en-GB" sz="800" b="0" i="0" u="none" strike="noStrike">
                          <a:solidFill>
                            <a:srgbClr val="333333"/>
                          </a:solidFill>
                          <a:effectLst/>
                          <a:latin typeface="Sylfaen" panose="010A0502050306030303" pitchFamily="18" charset="0"/>
                        </a:rPr>
                        <a:t>9. შპს „არქიმედეს კლინიკა“</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080174007"/>
                  </a:ext>
                </a:extLst>
              </a:tr>
              <a:tr h="130975">
                <a:tc vMerge="1">
                  <a:txBody>
                    <a:bodyPr/>
                    <a:lstStyle/>
                    <a:p>
                      <a:endParaRPr lang="ka-GE"/>
                    </a:p>
                  </a:txBody>
                  <a:tcPr/>
                </a:tc>
                <a:tc>
                  <a:txBody>
                    <a:bodyPr/>
                    <a:lstStyle/>
                    <a:p>
                      <a:pPr algn="ctr" fontAlgn="ctr"/>
                      <a:r>
                        <a:rPr lang="en-GB" sz="800" b="0" i="0" u="none" strike="noStrike">
                          <a:solidFill>
                            <a:srgbClr val="333333"/>
                          </a:solidFill>
                          <a:effectLst/>
                          <a:latin typeface="Sylfaen" panose="010A0502050306030303" pitchFamily="18" charset="0"/>
                        </a:rPr>
                        <a:t>ლაგოდეხის მუნიციპალიტეტი</a:t>
                      </a:r>
                      <a:endParaRPr lang="ka-GE" sz="800" b="0" i="0" u="none" strike="noStrike">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874003940"/>
                  </a:ext>
                </a:extLst>
              </a:tr>
              <a:tr h="177259">
                <a:tc vMerge="1">
                  <a:txBody>
                    <a:bodyPr/>
                    <a:lstStyle/>
                    <a:p>
                      <a:endParaRPr lang="ka-GE"/>
                    </a:p>
                  </a:txBody>
                  <a:tcPr/>
                </a:tc>
                <a:tc>
                  <a:txBody>
                    <a:bodyPr/>
                    <a:lstStyle/>
                    <a:p>
                      <a:pPr algn="ctr" fontAlgn="ctr"/>
                      <a:r>
                        <a:rPr lang="en-GB" sz="800" b="0" i="0" u="none" strike="noStrike" dirty="0" err="1">
                          <a:solidFill>
                            <a:srgbClr val="333333"/>
                          </a:solidFill>
                          <a:effectLst/>
                          <a:latin typeface="Sylfaen" panose="010A0502050306030303" pitchFamily="18" charset="0"/>
                        </a:rPr>
                        <a:t>დედოფლისწყაროს</a:t>
                      </a:r>
                      <a:r>
                        <a:rPr lang="en-GB" sz="800" b="0" i="0" u="none" strike="noStrike" dirty="0">
                          <a:solidFill>
                            <a:srgbClr val="333333"/>
                          </a:solidFill>
                          <a:effectLst/>
                          <a:latin typeface="Sylfaen" panose="010A0502050306030303" pitchFamily="18" charset="0"/>
                        </a:rPr>
                        <a:t> </a:t>
                      </a:r>
                      <a:r>
                        <a:rPr lang="en-GB" sz="800" b="0" i="0" u="none" strike="noStrike" dirty="0" err="1">
                          <a:solidFill>
                            <a:srgbClr val="333333"/>
                          </a:solidFill>
                          <a:effectLst/>
                          <a:latin typeface="Sylfaen" panose="010A0502050306030303" pitchFamily="18" charset="0"/>
                        </a:rPr>
                        <a:t>მუნიციპალიტეტი</a:t>
                      </a:r>
                      <a:endParaRPr lang="ka-GE" sz="800" b="0" i="0" u="none" strike="noStrike" dirty="0">
                        <a:solidFill>
                          <a:srgbClr val="333333"/>
                        </a:solidFill>
                        <a:effectLst/>
                        <a:latin typeface="Sylfaen" panose="010A0502050306030303" pitchFamily="18" charset="0"/>
                      </a:endParaRPr>
                    </a:p>
                  </a:txBody>
                  <a:tcPr marL="2269" marR="2269" marT="226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1971467431"/>
                  </a:ext>
                </a:extLst>
              </a:tr>
            </a:tbl>
          </a:graphicData>
        </a:graphic>
      </p:graphicFrame>
      <p:graphicFrame>
        <p:nvGraphicFramePr>
          <p:cNvPr id="7" name="Table 6">
            <a:extLst>
              <a:ext uri="{FF2B5EF4-FFF2-40B4-BE49-F238E27FC236}">
                <a16:creationId xmlns:a16="http://schemas.microsoft.com/office/drawing/2014/main" id="{4122B0EE-A4AA-49F4-A274-9B9B752D5DBE}"/>
              </a:ext>
            </a:extLst>
          </p:cNvPr>
          <p:cNvGraphicFramePr>
            <a:graphicFrameLocks noGrp="1"/>
          </p:cNvGraphicFramePr>
          <p:nvPr>
            <p:extLst>
              <p:ext uri="{D42A27DB-BD31-4B8C-83A1-F6EECF244321}">
                <p14:modId xmlns:p14="http://schemas.microsoft.com/office/powerpoint/2010/main" val="23757928"/>
              </p:ext>
            </p:extLst>
          </p:nvPr>
        </p:nvGraphicFramePr>
        <p:xfrm>
          <a:off x="5443369" y="91973"/>
          <a:ext cx="6328901" cy="6674054"/>
        </p:xfrm>
        <a:graphic>
          <a:graphicData uri="http://schemas.openxmlformats.org/drawingml/2006/table">
            <a:tbl>
              <a:tblPr/>
              <a:tblGrid>
                <a:gridCol w="2262892">
                  <a:extLst>
                    <a:ext uri="{9D8B030D-6E8A-4147-A177-3AD203B41FA5}">
                      <a16:colId xmlns:a16="http://schemas.microsoft.com/office/drawing/2014/main" val="460542436"/>
                    </a:ext>
                  </a:extLst>
                </a:gridCol>
                <a:gridCol w="1969027">
                  <a:extLst>
                    <a:ext uri="{9D8B030D-6E8A-4147-A177-3AD203B41FA5}">
                      <a16:colId xmlns:a16="http://schemas.microsoft.com/office/drawing/2014/main" val="3287587923"/>
                    </a:ext>
                  </a:extLst>
                </a:gridCol>
                <a:gridCol w="2096982">
                  <a:extLst>
                    <a:ext uri="{9D8B030D-6E8A-4147-A177-3AD203B41FA5}">
                      <a16:colId xmlns:a16="http://schemas.microsoft.com/office/drawing/2014/main" val="2822233077"/>
                    </a:ext>
                  </a:extLst>
                </a:gridCol>
              </a:tblGrid>
              <a:tr h="104776">
                <a:tc rowSpan="9">
                  <a:txBody>
                    <a:bodyPr/>
                    <a:lstStyle/>
                    <a:p>
                      <a:pPr algn="ctr" fontAlgn="ctr"/>
                      <a:r>
                        <a:rPr lang="ka-GE" sz="1400" b="0" i="0" u="none" strike="noStrike" dirty="0">
                          <a:solidFill>
                            <a:srgbClr val="333333"/>
                          </a:solidFill>
                          <a:effectLst/>
                          <a:latin typeface="Sylfaen" panose="010A0502050306030303" pitchFamily="18" charset="0"/>
                        </a:rPr>
                        <a:t>იმერეთის რეგიონი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ka-GE" sz="700" b="0" i="0" u="none" strike="noStrike">
                          <a:solidFill>
                            <a:srgbClr val="333333"/>
                          </a:solidFill>
                          <a:effectLst/>
                          <a:latin typeface="Sylfaen" panose="010A0502050306030303" pitchFamily="18" charset="0"/>
                        </a:rPr>
                        <a:t>ზესტაფონის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6">
                  <a:txBody>
                    <a:bodyPr/>
                    <a:lstStyle/>
                    <a:p>
                      <a:pPr algn="ctr" fontAlgn="ctr"/>
                      <a:r>
                        <a:rPr lang="ka-GE" sz="700" b="0" i="0" u="none" strike="noStrike">
                          <a:solidFill>
                            <a:srgbClr val="333333"/>
                          </a:solidFill>
                          <a:effectLst/>
                          <a:latin typeface="Sylfaen" panose="010A0502050306030303" pitchFamily="18" charset="0"/>
                        </a:rPr>
                        <a:t>10. შპს „ჯეოჰოსპიტალსი“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2826259911"/>
                  </a:ext>
                </a:extLst>
              </a:tr>
              <a:tr h="127104">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ხარაგაულის მუნიციპალიტეტი (1/2)</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1345195500"/>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საჩხერის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2015979267"/>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ჭიათურის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2213793579"/>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ვანის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1369110437"/>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სამტრედიის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3222402818"/>
                  </a:ext>
                </a:extLst>
              </a:tr>
              <a:tr h="310800">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ხონის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ka-GE" sz="700" b="0" i="0" u="none" strike="noStrike">
                          <a:solidFill>
                            <a:srgbClr val="FFFFFF"/>
                          </a:solidFill>
                          <a:effectLst/>
                          <a:latin typeface="Sylfaen" panose="010A0502050306030303" pitchFamily="18" charset="0"/>
                        </a:rPr>
                        <a:t>11. შპს „აკად. ბ. ნანეიშვილის სახ. ფსიქიკური ჯანმრთელობის ეროვნული ცენტრი“ (2018 წლის 1 მარტამდე)</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extLst>
                  <a:ext uri="{0D108BD9-81ED-4DB2-BD59-A6C34878D82A}">
                    <a16:rowId xmlns:a16="http://schemas.microsoft.com/office/drawing/2014/main" val="2101232498"/>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ხონის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GB" sz="700" b="0" i="0" u="none" strike="noStrike">
                          <a:solidFill>
                            <a:srgbClr val="FFFFFF"/>
                          </a:solidFill>
                          <a:effectLst/>
                          <a:latin typeface="Arial" panose="020B0604020202020204" pitchFamily="34" charset="0"/>
                        </a:rPr>
                        <a:t> </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5050"/>
                    </a:solidFill>
                  </a:tcPr>
                </a:tc>
                <a:extLst>
                  <a:ext uri="{0D108BD9-81ED-4DB2-BD59-A6C34878D82A}">
                    <a16:rowId xmlns:a16="http://schemas.microsoft.com/office/drawing/2014/main" val="162248769"/>
                  </a:ext>
                </a:extLst>
              </a:tr>
              <a:tr h="310800">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წყალტუბოს მუნიციპალიტეტი (1/3)</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ka-GE" sz="700" b="0" i="0" u="none" strike="noStrike" dirty="0">
                          <a:solidFill>
                            <a:srgbClr val="FFFFFF"/>
                          </a:solidFill>
                          <a:effectLst/>
                          <a:latin typeface="Sylfaen" panose="010A0502050306030303" pitchFamily="18" charset="0"/>
                        </a:rPr>
                        <a:t>შპს „აკად. ბ. ნანეიშვილის სახ. ფსიქიკური ჯანმრთელობის ეროვნული ცენტრი“ (2018 წლის 1 მარტიდან)</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5050"/>
                    </a:solidFill>
                  </a:tcPr>
                </a:tc>
                <a:extLst>
                  <a:ext uri="{0D108BD9-81ED-4DB2-BD59-A6C34878D82A}">
                    <a16:rowId xmlns:a16="http://schemas.microsoft.com/office/drawing/2014/main" val="4250733798"/>
                  </a:ext>
                </a:extLst>
              </a:tr>
              <a:tr h="104776">
                <a:tc rowSpan="2">
                  <a:txBody>
                    <a:bodyPr/>
                    <a:lstStyle/>
                    <a:p>
                      <a:pPr algn="ctr" fontAlgn="ctr"/>
                      <a:r>
                        <a:rPr lang="ka-GE" sz="1400" b="0" i="0" u="none" strike="noStrike" dirty="0">
                          <a:solidFill>
                            <a:srgbClr val="333333"/>
                          </a:solidFill>
                          <a:effectLst/>
                          <a:latin typeface="Sylfaen" panose="010A0502050306030303" pitchFamily="18" charset="0"/>
                        </a:rPr>
                        <a:t>რაჭა-ლეჩხუმისა და ქვემო სვანეთის რეგიონი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ka-GE" sz="700" b="0" i="0" u="none" strike="noStrike">
                          <a:solidFill>
                            <a:srgbClr val="333333"/>
                          </a:solidFill>
                          <a:effectLst/>
                          <a:latin typeface="Sylfaen" panose="010A0502050306030303" pitchFamily="18" charset="0"/>
                        </a:rPr>
                        <a:t>ცაგერის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ka-GE" sz="700" b="0" i="0" u="none" strike="noStrike">
                          <a:solidFill>
                            <a:srgbClr val="FFFFFF"/>
                          </a:solidFill>
                          <a:effectLst/>
                          <a:latin typeface="Sylfaen" panose="010A0502050306030303" pitchFamily="18" charset="0"/>
                        </a:rPr>
                        <a:t> </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5050"/>
                    </a:solidFill>
                  </a:tcPr>
                </a:tc>
                <a:extLst>
                  <a:ext uri="{0D108BD9-81ED-4DB2-BD59-A6C34878D82A}">
                    <a16:rowId xmlns:a16="http://schemas.microsoft.com/office/drawing/2014/main" val="3371806675"/>
                  </a:ext>
                </a:extLst>
              </a:tr>
              <a:tr h="309037">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ლენტეხის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ka-GE" sz="700" b="0" i="0" u="none" strike="noStrike">
                          <a:solidFill>
                            <a:srgbClr val="FFFFFF"/>
                          </a:solidFill>
                          <a:effectLst/>
                          <a:latin typeface="Sylfaen" panose="010A0502050306030303" pitchFamily="18" charset="0"/>
                        </a:rPr>
                        <a:t> </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5050"/>
                    </a:solidFill>
                  </a:tcPr>
                </a:tc>
                <a:extLst>
                  <a:ext uri="{0D108BD9-81ED-4DB2-BD59-A6C34878D82A}">
                    <a16:rowId xmlns:a16="http://schemas.microsoft.com/office/drawing/2014/main" val="3510476903"/>
                  </a:ext>
                </a:extLst>
              </a:tr>
              <a:tr h="413813">
                <a:tc>
                  <a:txBody>
                    <a:bodyPr/>
                    <a:lstStyle/>
                    <a:p>
                      <a:pPr algn="ctr" fontAlgn="ctr"/>
                      <a:r>
                        <a:rPr lang="ka-GE" sz="1400" b="0" i="0" u="none" strike="noStrike" dirty="0">
                          <a:solidFill>
                            <a:srgbClr val="333333"/>
                          </a:solidFill>
                          <a:effectLst/>
                          <a:latin typeface="Sylfaen" panose="010A0502050306030303" pitchFamily="18" charset="0"/>
                        </a:rPr>
                        <a:t>სამეგრელო- ზემო სვანეთის რეგიონი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ka-GE" sz="700" b="0" i="0" u="none" strike="noStrike">
                          <a:solidFill>
                            <a:srgbClr val="333333"/>
                          </a:solidFill>
                          <a:effectLst/>
                          <a:latin typeface="Sylfaen" panose="010A0502050306030303" pitchFamily="18" charset="0"/>
                        </a:rPr>
                        <a:t>მარტვილის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ka-GE" sz="700" b="0" i="0" u="none" strike="noStrike">
                          <a:solidFill>
                            <a:srgbClr val="FFFFFF"/>
                          </a:solidFill>
                          <a:effectLst/>
                          <a:latin typeface="Sylfaen" panose="010A0502050306030303" pitchFamily="18" charset="0"/>
                        </a:rPr>
                        <a:t> </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5050"/>
                    </a:solidFill>
                  </a:tcPr>
                </a:tc>
                <a:extLst>
                  <a:ext uri="{0D108BD9-81ED-4DB2-BD59-A6C34878D82A}">
                    <a16:rowId xmlns:a16="http://schemas.microsoft.com/office/drawing/2014/main" val="2697164136"/>
                  </a:ext>
                </a:extLst>
              </a:tr>
              <a:tr h="130600">
                <a:tc rowSpan="5">
                  <a:txBody>
                    <a:bodyPr/>
                    <a:lstStyle/>
                    <a:p>
                      <a:pPr algn="ctr" fontAlgn="ctr"/>
                      <a:r>
                        <a:rPr lang="ka-GE" sz="1400" b="0" i="0" u="none" strike="noStrike" dirty="0">
                          <a:solidFill>
                            <a:srgbClr val="333333"/>
                          </a:solidFill>
                          <a:effectLst/>
                          <a:latin typeface="Sylfaen" panose="010A0502050306030303" pitchFamily="18" charset="0"/>
                        </a:rPr>
                        <a:t>იმერეთის რეგიონი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ka-GE" sz="700" b="0" i="0" u="none" strike="noStrike">
                          <a:solidFill>
                            <a:srgbClr val="333333"/>
                          </a:solidFill>
                          <a:effectLst/>
                          <a:latin typeface="Sylfaen" panose="010A0502050306030303" pitchFamily="18" charset="0"/>
                        </a:rPr>
                        <a:t>ქ. ქუთაისი და ქუთაისის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9">
                  <a:txBody>
                    <a:bodyPr/>
                    <a:lstStyle/>
                    <a:p>
                      <a:pPr algn="ctr" fontAlgn="ctr"/>
                      <a:r>
                        <a:rPr lang="ka-GE" sz="700" b="0" i="0" u="none" strike="noStrike">
                          <a:solidFill>
                            <a:srgbClr val="333333"/>
                          </a:solidFill>
                          <a:effectLst/>
                          <a:latin typeface="Sylfaen" panose="010A0502050306030303" pitchFamily="18" charset="0"/>
                        </a:rPr>
                        <a:t>12. შპს „ქუთაისის ფსიქიკური ჯანმრთელობის ცენტრი“ (2018 წლის 1 მარტამდე)</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extLst>
                  <a:ext uri="{0D108BD9-81ED-4DB2-BD59-A6C34878D82A}">
                    <a16:rowId xmlns:a16="http://schemas.microsoft.com/office/drawing/2014/main" val="2712342360"/>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ბაღდათის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2663711436"/>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წყალტუბოს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2928278412"/>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თერჯოლის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588490374"/>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ტყიბულის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3910088406"/>
                  </a:ext>
                </a:extLst>
              </a:tr>
              <a:tr h="120228">
                <a:tc rowSpan="4">
                  <a:txBody>
                    <a:bodyPr/>
                    <a:lstStyle/>
                    <a:p>
                      <a:pPr algn="ctr" fontAlgn="ctr"/>
                      <a:r>
                        <a:rPr lang="ka-GE" sz="1400" b="0" i="0" u="none" strike="noStrike" dirty="0">
                          <a:solidFill>
                            <a:srgbClr val="333333"/>
                          </a:solidFill>
                          <a:effectLst/>
                          <a:latin typeface="Sylfaen" panose="010A0502050306030303" pitchFamily="18" charset="0"/>
                        </a:rPr>
                        <a:t>რაჭა-ლეჩხუმისა და ქვემო სვანეთის რეგიონი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ka-GE" sz="700" b="0" i="0" u="none" strike="noStrike">
                          <a:solidFill>
                            <a:srgbClr val="333333"/>
                          </a:solidFill>
                          <a:effectLst/>
                          <a:latin typeface="Sylfaen" panose="010A0502050306030303" pitchFamily="18" charset="0"/>
                        </a:rPr>
                        <a:t>ამბროლაურის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648230232"/>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ლენტეხის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1450432061"/>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ონის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3426737625"/>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ცაგერის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382189565"/>
                  </a:ext>
                </a:extLst>
              </a:tr>
              <a:tr h="130600">
                <a:tc rowSpan="5">
                  <a:txBody>
                    <a:bodyPr/>
                    <a:lstStyle/>
                    <a:p>
                      <a:pPr algn="ctr" fontAlgn="ctr"/>
                      <a:r>
                        <a:rPr lang="ka-GE" sz="1400" b="0" i="0" u="none" strike="noStrike" dirty="0">
                          <a:solidFill>
                            <a:srgbClr val="333333"/>
                          </a:solidFill>
                          <a:effectLst/>
                          <a:latin typeface="Sylfaen" panose="010A0502050306030303" pitchFamily="18" charset="0"/>
                        </a:rPr>
                        <a:t>იმერეთის რეგიონი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ka-GE" sz="700" b="0" i="0" u="none" strike="noStrike">
                          <a:solidFill>
                            <a:srgbClr val="333333"/>
                          </a:solidFill>
                          <a:effectLst/>
                          <a:latin typeface="Sylfaen" panose="010A0502050306030303" pitchFamily="18" charset="0"/>
                        </a:rPr>
                        <a:t>ქ. ქუთაისი და ქუთაისის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7">
                  <a:txBody>
                    <a:bodyPr/>
                    <a:lstStyle/>
                    <a:p>
                      <a:pPr algn="ctr" fontAlgn="ctr"/>
                      <a:r>
                        <a:rPr lang="ka-GE" sz="700" b="0" i="0" u="none" strike="noStrike" dirty="0">
                          <a:solidFill>
                            <a:srgbClr val="333333"/>
                          </a:solidFill>
                          <a:effectLst/>
                          <a:latin typeface="Sylfaen" panose="010A0502050306030303" pitchFamily="18" charset="0"/>
                        </a:rPr>
                        <a:t>შპს „ქუთაისის ფსიქიკური ჯანმრთელობის ცენტრი“ (2018 წლის 1 მარტიდან)</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extLst>
                  <a:ext uri="{0D108BD9-81ED-4DB2-BD59-A6C34878D82A}">
                    <a16:rowId xmlns:a16="http://schemas.microsoft.com/office/drawing/2014/main" val="3585113905"/>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ბაღდათის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1707430638"/>
                  </a:ext>
                </a:extLst>
              </a:tr>
              <a:tr h="120228">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წყალტუბოს მუნიციპალიტეტი (2/3)</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362044963"/>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თერჯოლის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3026624694"/>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ტყიბულის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171908700"/>
                  </a:ext>
                </a:extLst>
              </a:tr>
              <a:tr h="120228">
                <a:tc rowSpan="2">
                  <a:txBody>
                    <a:bodyPr/>
                    <a:lstStyle/>
                    <a:p>
                      <a:pPr algn="ctr" fontAlgn="ctr"/>
                      <a:r>
                        <a:rPr lang="ka-GE" sz="1400" b="0" i="0" u="none" strike="noStrike">
                          <a:solidFill>
                            <a:srgbClr val="333333"/>
                          </a:solidFill>
                          <a:effectLst/>
                          <a:latin typeface="Sylfaen" panose="010A0502050306030303" pitchFamily="18" charset="0"/>
                        </a:rPr>
                        <a:t>რაჭა-ლეჩხუმისა და ქვემო სვანეთის რეგიონი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ka-GE" sz="700" b="0" i="0" u="none" strike="noStrike">
                          <a:solidFill>
                            <a:srgbClr val="333333"/>
                          </a:solidFill>
                          <a:effectLst/>
                          <a:latin typeface="Sylfaen" panose="010A0502050306030303" pitchFamily="18" charset="0"/>
                        </a:rPr>
                        <a:t>ამბროლაურის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1138132137"/>
                  </a:ext>
                </a:extLst>
              </a:tr>
              <a:tr h="293584">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ონის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3668156401"/>
                  </a:ext>
                </a:extLst>
              </a:tr>
              <a:tr h="104776">
                <a:tc rowSpan="14">
                  <a:txBody>
                    <a:bodyPr/>
                    <a:lstStyle/>
                    <a:p>
                      <a:pPr algn="ctr" fontAlgn="ctr"/>
                      <a:r>
                        <a:rPr lang="ka-GE" sz="1400" b="0" i="0" u="none" strike="noStrike" dirty="0">
                          <a:solidFill>
                            <a:srgbClr val="333333"/>
                          </a:solidFill>
                          <a:effectLst/>
                          <a:latin typeface="Sylfaen" panose="010A0502050306030303" pitchFamily="18" charset="0"/>
                        </a:rPr>
                        <a:t>სამეგრელო- ზემო სვანეთის რეგიონი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ka-GE" sz="700" b="0" i="0" u="none" strike="noStrike">
                          <a:solidFill>
                            <a:srgbClr val="333333"/>
                          </a:solidFill>
                          <a:effectLst/>
                          <a:latin typeface="Sylfaen" panose="010A0502050306030303" pitchFamily="18" charset="0"/>
                        </a:rPr>
                        <a:t>ქ. ფოთი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6">
                  <a:txBody>
                    <a:bodyPr/>
                    <a:lstStyle/>
                    <a:p>
                      <a:pPr algn="ctr" fontAlgn="ctr"/>
                      <a:r>
                        <a:rPr lang="ka-GE" sz="700" b="0" i="0" u="none" strike="noStrike">
                          <a:solidFill>
                            <a:srgbClr val="333333"/>
                          </a:solidFill>
                          <a:effectLst/>
                          <a:latin typeface="Sylfaen" panose="010A0502050306030303" pitchFamily="18" charset="0"/>
                        </a:rPr>
                        <a:t>13. შპს „სენაკის სარაიონთაშორისო ფსიქონევროლოგიური დისპანსერი“ (2018 წლის 1 მარტამდე)</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extLst>
                  <a:ext uri="{0D108BD9-81ED-4DB2-BD59-A6C34878D82A}">
                    <a16:rowId xmlns:a16="http://schemas.microsoft.com/office/drawing/2014/main" val="2728387550"/>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აბაშის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275276498"/>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სენაკის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3123016088"/>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ჩხოროწყუს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1163038779"/>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მარტვილის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1637132968"/>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ხობის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3043200797"/>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ქ. ფოთი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5">
                  <a:txBody>
                    <a:bodyPr/>
                    <a:lstStyle/>
                    <a:p>
                      <a:pPr algn="ctr" fontAlgn="ctr"/>
                      <a:r>
                        <a:rPr lang="ka-GE" sz="700" b="0" i="0" u="none" strike="noStrike">
                          <a:solidFill>
                            <a:srgbClr val="333333"/>
                          </a:solidFill>
                          <a:effectLst/>
                          <a:latin typeface="Sylfaen" panose="010A0502050306030303" pitchFamily="18" charset="0"/>
                        </a:rPr>
                        <a:t>შპს „სენაკის სარაიონთაშორისო ფსიქონევროლოგიური დისპანსერი“ (2018 წლის 1 მარტიდან)</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extLst>
                  <a:ext uri="{0D108BD9-81ED-4DB2-BD59-A6C34878D82A}">
                    <a16:rowId xmlns:a16="http://schemas.microsoft.com/office/drawing/2014/main" val="918587581"/>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აბაშის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2096638739"/>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სენაკის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350574909"/>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ჩხოროწყუს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2357549266"/>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ხობის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1366004680"/>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ზუგდიდის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3">
                  <a:txBody>
                    <a:bodyPr/>
                    <a:lstStyle/>
                    <a:p>
                      <a:pPr algn="ctr" fontAlgn="ctr"/>
                      <a:r>
                        <a:rPr lang="ka-GE" sz="700" b="0" i="0" u="none" strike="noStrike">
                          <a:solidFill>
                            <a:srgbClr val="333333"/>
                          </a:solidFill>
                          <a:effectLst/>
                          <a:latin typeface="Sylfaen" panose="010A0502050306030303" pitchFamily="18" charset="0"/>
                        </a:rPr>
                        <a:t>შპს „ფსიქიკური ჯანმრთელობის და ნარკომანიის პრევენციის ცენტრი“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1827529604"/>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მესტიის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2479125718"/>
                  </a:ext>
                </a:extLst>
              </a:tr>
              <a:tr h="107889">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წალენჯიხის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2342491272"/>
                  </a:ext>
                </a:extLst>
              </a:tr>
              <a:tr h="104776">
                <a:tc rowSpan="3">
                  <a:txBody>
                    <a:bodyPr/>
                    <a:lstStyle/>
                    <a:p>
                      <a:pPr algn="ctr" fontAlgn="ctr"/>
                      <a:r>
                        <a:rPr lang="ka-GE" sz="1400" b="0" i="0" u="none" strike="noStrike" dirty="0">
                          <a:solidFill>
                            <a:srgbClr val="333333"/>
                          </a:solidFill>
                          <a:effectLst/>
                          <a:latin typeface="Sylfaen" panose="010A0502050306030303" pitchFamily="18" charset="0"/>
                        </a:rPr>
                        <a:t>გურიის    რეგიონი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ka-GE" sz="700" b="0" i="0" u="none" strike="noStrike">
                          <a:solidFill>
                            <a:srgbClr val="333333"/>
                          </a:solidFill>
                          <a:effectLst/>
                          <a:latin typeface="Sylfaen" panose="010A0502050306030303" pitchFamily="18" charset="0"/>
                        </a:rPr>
                        <a:t>ოზურგეთის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ka-GE" sz="700" b="0" i="0" u="none" strike="noStrike">
                          <a:solidFill>
                            <a:srgbClr val="333333"/>
                          </a:solidFill>
                          <a:effectLst/>
                          <a:latin typeface="Sylfaen" panose="010A0502050306030303" pitchFamily="18" charset="0"/>
                        </a:rPr>
                        <a:t>14. შპს „მედალფა“</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extLst>
                  <a:ext uri="{0D108BD9-81ED-4DB2-BD59-A6C34878D82A}">
                    <a16:rowId xmlns:a16="http://schemas.microsoft.com/office/drawing/2014/main" val="1426631508"/>
                  </a:ext>
                </a:extLst>
              </a:tr>
              <a:tr h="104776">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ჩოხატაურის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564093518"/>
                  </a:ext>
                </a:extLst>
              </a:tr>
              <a:tr h="207788">
                <a:tc vMerge="1">
                  <a:txBody>
                    <a:bodyPr/>
                    <a:lstStyle/>
                    <a:p>
                      <a:endParaRPr lang="ka-GE"/>
                    </a:p>
                  </a:txBody>
                  <a:tcPr/>
                </a:tc>
                <a:tc>
                  <a:txBody>
                    <a:bodyPr/>
                    <a:lstStyle/>
                    <a:p>
                      <a:pPr algn="ctr" fontAlgn="ctr"/>
                      <a:r>
                        <a:rPr lang="ka-GE" sz="700" b="0" i="0" u="none" strike="noStrike">
                          <a:solidFill>
                            <a:srgbClr val="333333"/>
                          </a:solidFill>
                          <a:effectLst/>
                          <a:latin typeface="Sylfaen" panose="010A0502050306030303" pitchFamily="18" charset="0"/>
                        </a:rPr>
                        <a:t>ლანჩხუთის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ka-GE" sz="700" b="0" i="0" u="none" strike="noStrike">
                          <a:solidFill>
                            <a:srgbClr val="333333"/>
                          </a:solidFill>
                          <a:effectLst/>
                          <a:latin typeface="Sylfaen" panose="010A0502050306030303" pitchFamily="18" charset="0"/>
                        </a:rPr>
                        <a:t>15. ლანჩხუთის ფსიქონევროლოგიური დისპანსერი შპს „ნევრონი“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682097440"/>
                  </a:ext>
                </a:extLst>
              </a:tr>
              <a:tr h="130600">
                <a:tc rowSpan="2">
                  <a:txBody>
                    <a:bodyPr/>
                    <a:lstStyle/>
                    <a:p>
                      <a:pPr algn="ctr" fontAlgn="ctr"/>
                      <a:r>
                        <a:rPr lang="ka-GE" sz="1400" b="0" i="0" u="none" strike="noStrike" dirty="0">
                          <a:solidFill>
                            <a:srgbClr val="333333"/>
                          </a:solidFill>
                          <a:effectLst/>
                          <a:latin typeface="Sylfaen" panose="010A0502050306030303" pitchFamily="18" charset="0"/>
                        </a:rPr>
                        <a:t>აჭარის ავტონომიური რესპუბლიკა</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ka-GE" sz="700" b="0" i="0" u="none" strike="noStrike">
                          <a:solidFill>
                            <a:srgbClr val="333333"/>
                          </a:solidFill>
                          <a:effectLst/>
                          <a:latin typeface="Sylfaen" panose="010A0502050306030303" pitchFamily="18" charset="0"/>
                        </a:rPr>
                        <a:t>ქ. ბათუმი და ბათუმის მუნიციპალიტეტი</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ka-GE" sz="700" b="0" i="0" u="none" strike="noStrike">
                          <a:solidFill>
                            <a:srgbClr val="FFFFFF"/>
                          </a:solidFill>
                          <a:effectLst/>
                          <a:latin typeface="Sylfaen" panose="010A0502050306030303" pitchFamily="18" charset="0"/>
                        </a:rPr>
                        <a:t>16. შპს „რესპუბლიკური კლინიკური ფსიქონევროლოგიური საავადმყოფო“</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33C0C"/>
                    </a:solidFill>
                  </a:tcPr>
                </a:tc>
                <a:extLst>
                  <a:ext uri="{0D108BD9-81ED-4DB2-BD59-A6C34878D82A}">
                    <a16:rowId xmlns:a16="http://schemas.microsoft.com/office/drawing/2014/main" val="612770473"/>
                  </a:ext>
                </a:extLst>
              </a:tr>
              <a:tr h="283213">
                <a:tc vMerge="1">
                  <a:txBody>
                    <a:bodyPr/>
                    <a:lstStyle/>
                    <a:p>
                      <a:endParaRPr lang="ka-GE"/>
                    </a:p>
                  </a:txBody>
                  <a:tcPr/>
                </a:tc>
                <a:tc>
                  <a:txBody>
                    <a:bodyPr/>
                    <a:lstStyle/>
                    <a:p>
                      <a:pPr algn="l" fontAlgn="ctr"/>
                      <a:r>
                        <a:rPr lang="ka-GE" sz="700" b="0" i="0" u="none" strike="noStrike" dirty="0">
                          <a:solidFill>
                            <a:srgbClr val="000000"/>
                          </a:solidFill>
                          <a:effectLst/>
                          <a:latin typeface="Calibri" panose="020F0502020204030204" pitchFamily="34" charset="0"/>
                        </a:rPr>
                        <a:t> </a:t>
                      </a:r>
                    </a:p>
                  </a:txBody>
                  <a:tcPr marL="1826" marR="1826" marT="18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ka-GE"/>
                    </a:p>
                  </a:txBody>
                  <a:tcPr/>
                </a:tc>
                <a:extLst>
                  <a:ext uri="{0D108BD9-81ED-4DB2-BD59-A6C34878D82A}">
                    <a16:rowId xmlns:a16="http://schemas.microsoft.com/office/drawing/2014/main" val="1183542208"/>
                  </a:ext>
                </a:extLst>
              </a:tr>
            </a:tbl>
          </a:graphicData>
        </a:graphic>
      </p:graphicFrame>
    </p:spTree>
    <p:extLst>
      <p:ext uri="{BB962C8B-B14F-4D97-AF65-F5344CB8AC3E}">
        <p14:creationId xmlns:p14="http://schemas.microsoft.com/office/powerpoint/2010/main" val="1664988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2578</TotalTime>
  <Words>3223</Words>
  <Application>Microsoft Office PowerPoint</Application>
  <PresentationFormat>Widescreen</PresentationFormat>
  <Paragraphs>995</Paragraphs>
  <Slides>34</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Arial</vt:lpstr>
      <vt:lpstr>Calibri</vt:lpstr>
      <vt:lpstr>Calibri Light</vt:lpstr>
      <vt:lpstr>Cambria</vt:lpstr>
      <vt:lpstr>Sylfaen</vt:lpstr>
      <vt:lpstr>Times New Roman</vt:lpstr>
      <vt:lpstr>Office Theme</vt:lpstr>
      <vt:lpstr>ფსიქიკური ჯანდაცვის  სტაციონარული, ამბულატორიული და სათემო სერვისების  ხარისხის გაუმჯობესების მექანიზმის შექმნა</vt:lpstr>
      <vt:lpstr>ფჯ სერვისების სტანდარტი და მონიტორინგი პროექტის მიზანი</vt:lpstr>
      <vt:lpstr>PowerPoint Presentation</vt:lpstr>
      <vt:lpstr>სათემო ფსიქიატრიული ამბულატორიული მომსახურება</vt:lpstr>
      <vt:lpstr>ფჯ სათემო ამბულატორიული სერვისის  მუშაობის შეფასება</vt:lpstr>
      <vt:lpstr>ჰიპოთეზა</vt:lpstr>
      <vt:lpstr>საფს-ის მომსახურების ხარისხის გაუმჯობესების მაჩვენებლები</vt:lpstr>
      <vt:lpstr>კვლევის მეთოდი</vt:lpstr>
      <vt:lpstr>PowerPoint Presentation</vt:lpstr>
      <vt:lpstr>პირისპირ გამოკითხვა</vt:lpstr>
      <vt:lpstr>16 დაწესებულების მონაცემების მიხედვით</vt:lpstr>
      <vt:lpstr>PowerPoint Presentation</vt:lpstr>
      <vt:lpstr>PowerPoint Presentation</vt:lpstr>
      <vt:lpstr>PowerPoint Presentation</vt:lpstr>
      <vt:lpstr>ვიზიტების რაოდენობა</vt:lpstr>
      <vt:lpstr>ვიზიტების რაოდენობის შემცირების სავარაუდო მიზეზები</vt:lpstr>
      <vt:lpstr>ზოგადი მონაცემების ანალიზის შედეგები:</vt:lpstr>
      <vt:lpstr>ზოგადი მონაცემების ანალიზის შედეგები:</vt:lpstr>
      <vt:lpstr>ზოგადი მონაცემების ანალიზის შედეგები:</vt:lpstr>
      <vt:lpstr>მომსახურების ხარისხის მონიტორინგის შედეგები  2018 წლის სახელმწიფო პროგრამის მოთხოვნების მიხედვით</vt:lpstr>
      <vt:lpstr>მომსახურების ხარისხის მონიტორინგის შედეგები  2018 წლის სახელმწიფო პროგრამის მოთხოვნების მიხედვით</vt:lpstr>
      <vt:lpstr>სტანდარტის შესაბამისად მომსახურების განხორცილების მზაობის შეფასება</vt:lpstr>
      <vt:lpstr>სტანდარტით მომსახურების მზაობის შეფასების შედეგები </vt:lpstr>
      <vt:lpstr>სტანდარტით მომსახურების მზაობის შეფასების შედეგები </vt:lpstr>
      <vt:lpstr>დასკვნები</vt:lpstr>
      <vt:lpstr>სერვისის ხარისხის გაუმჯობესების მაჩვენებლები</vt:lpstr>
      <vt:lpstr>სერვისის ხარისხის გაუმჯობესების მაჩვენებლები</vt:lpstr>
      <vt:lpstr>სერვისის ხარისხის გაუმჯობესების მაჩვენებლები</vt:lpstr>
      <vt:lpstr>სერვისის ხარისხის გაუმჯობესების მაჩვენებლები</vt:lpstr>
      <vt:lpstr>დასკვნები</vt:lpstr>
      <vt:lpstr>ჰიპოთეზა</vt:lpstr>
      <vt:lpstr>რეკომენდაციები</vt:lpstr>
      <vt:lpstr>რეკომენდაციები</vt:lpstr>
      <vt:lpstr>ეკა ჭყონია ekachkonia@gmail.com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Eka Chkonia</dc:creator>
  <cp:lastModifiedBy>Eka Chkonia</cp:lastModifiedBy>
  <cp:revision>90</cp:revision>
  <dcterms:created xsi:type="dcterms:W3CDTF">2018-06-04T19:56:23Z</dcterms:created>
  <dcterms:modified xsi:type="dcterms:W3CDTF">2018-06-07T09:03:16Z</dcterms:modified>
</cp:coreProperties>
</file>